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450" r:id="rId3"/>
    <p:sldId id="458" r:id="rId4"/>
    <p:sldId id="352" r:id="rId5"/>
    <p:sldId id="356" r:id="rId6"/>
    <p:sldId id="472" r:id="rId7"/>
    <p:sldId id="491" r:id="rId8"/>
    <p:sldId id="477" r:id="rId9"/>
    <p:sldId id="492" r:id="rId10"/>
    <p:sldId id="506" r:id="rId11"/>
    <p:sldId id="457" r:id="rId12"/>
    <p:sldId id="459" r:id="rId13"/>
    <p:sldId id="478" r:id="rId14"/>
    <p:sldId id="507" r:id="rId15"/>
    <p:sldId id="489" r:id="rId16"/>
    <p:sldId id="461" r:id="rId17"/>
    <p:sldId id="462" r:id="rId18"/>
    <p:sldId id="261" r:id="rId19"/>
    <p:sldId id="463" r:id="rId20"/>
    <p:sldId id="302" r:id="rId21"/>
    <p:sldId id="346" r:id="rId22"/>
    <p:sldId id="480" r:id="rId23"/>
    <p:sldId id="481" r:id="rId24"/>
    <p:sldId id="482" r:id="rId25"/>
    <p:sldId id="484" r:id="rId26"/>
    <p:sldId id="273" r:id="rId27"/>
    <p:sldId id="271" r:id="rId28"/>
    <p:sldId id="365" r:id="rId29"/>
    <p:sldId id="397" r:id="rId30"/>
    <p:sldId id="398" r:id="rId31"/>
    <p:sldId id="275" r:id="rId32"/>
    <p:sldId id="276" r:id="rId33"/>
    <p:sldId id="377" r:id="rId34"/>
    <p:sldId id="390" r:id="rId35"/>
    <p:sldId id="391" r:id="rId36"/>
    <p:sldId id="392" r:id="rId37"/>
    <p:sldId id="393" r:id="rId38"/>
    <p:sldId id="394" r:id="rId39"/>
    <p:sldId id="395" r:id="rId40"/>
    <p:sldId id="396" r:id="rId41"/>
    <p:sldId id="431" r:id="rId42"/>
    <p:sldId id="486" r:id="rId43"/>
    <p:sldId id="433" r:id="rId44"/>
    <p:sldId id="488" r:id="rId45"/>
    <p:sldId id="429" r:id="rId46"/>
    <p:sldId id="434" r:id="rId47"/>
    <p:sldId id="410" r:id="rId48"/>
    <p:sldId id="435" r:id="rId49"/>
    <p:sldId id="430" r:id="rId50"/>
    <p:sldId id="329" r:id="rId51"/>
    <p:sldId id="383" r:id="rId52"/>
    <p:sldId id="485" r:id="rId53"/>
    <p:sldId id="389" r:id="rId54"/>
    <p:sldId id="353" r:id="rId55"/>
    <p:sldId id="401" r:id="rId56"/>
    <p:sldId id="449" r:id="rId57"/>
    <p:sldId id="470" r:id="rId5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43"/>
    <p:restoredTop sz="94629"/>
  </p:normalViewPr>
  <p:slideViewPr>
    <p:cSldViewPr snapToGrid="0" snapToObjects="1">
      <p:cViewPr varScale="1">
        <p:scale>
          <a:sx n="102" d="100"/>
          <a:sy n="102" d="100"/>
        </p:scale>
        <p:origin x="20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2CBA2-6E47-C74B-9970-1A28D2C21890}" type="datetimeFigureOut">
              <a:rPr lang="de-DE" smtClean="0"/>
              <a:t>26.08.18</a:t>
            </a:fld>
            <a:endParaRPr lang="de-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1DA2F-2B8B-544E-AC50-9BE2F711B20F}" type="slidenum">
              <a:rPr lang="de-DE" smtClean="0"/>
              <a:t>‹#›</a:t>
            </a:fld>
            <a:endParaRPr lang="de-DE"/>
          </a:p>
        </p:txBody>
      </p:sp>
    </p:spTree>
    <p:extLst>
      <p:ext uri="{BB962C8B-B14F-4D97-AF65-F5344CB8AC3E}">
        <p14:creationId xmlns:p14="http://schemas.microsoft.com/office/powerpoint/2010/main" val="416378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7</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3334706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39</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195235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40</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659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9</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249892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baseline="0" dirty="0">
                <a:solidFill>
                  <a:schemeClr val="bg1"/>
                </a:solidFill>
                <a:ea typeface="맑은 고딕"/>
              </a:rPr>
              <a:t> Let’s now look more closely at the structure of the Summary for Policy Makers (or SPM), which will be the main focus of the remainder of this presentation</a:t>
            </a:r>
          </a:p>
          <a:p>
            <a:pPr>
              <a:buFont typeface="Wingdings" pitchFamily="2" charset="2"/>
              <a:buChar char="Ø"/>
            </a:pPr>
            <a:r>
              <a:rPr lang="en-US" baseline="0" dirty="0">
                <a:solidFill>
                  <a:schemeClr val="bg1"/>
                </a:solidFill>
                <a:ea typeface="맑은 고딕"/>
              </a:rPr>
              <a:t> The SPM first presents the 15 Key Findings of the assessment, structured under 3 High-level Messages – i.e. …</a:t>
            </a:r>
          </a:p>
          <a:p>
            <a:pPr>
              <a:buFont typeface="Wingdings" pitchFamily="2" charset="2"/>
              <a:buChar char="Ø"/>
            </a:pPr>
            <a:r>
              <a:rPr lang="en-US" baseline="0" dirty="0">
                <a:solidFill>
                  <a:schemeClr val="bg1"/>
                </a:solidFill>
                <a:ea typeface="맑은 고딕"/>
              </a:rPr>
              <a:t> These Key Findings are then followed by 6 points of “Guidance for science and policy” , which are intended for the broader audiences I described earlier</a:t>
            </a:r>
          </a:p>
          <a:p>
            <a:pPr>
              <a:buFont typeface="Wingdings" pitchFamily="2" charset="2"/>
              <a:buChar char="Ø"/>
            </a:pPr>
            <a:r>
              <a:rPr lang="en-US" baseline="0" dirty="0">
                <a:solidFill>
                  <a:schemeClr val="bg1"/>
                </a:solidFill>
                <a:ea typeface="맑은 고딕"/>
              </a:rPr>
              <a:t> The SPM then concludes with another 6 points of guidance targeted more specifically towards IPBES and its task forces and expert groups</a:t>
            </a:r>
          </a:p>
          <a:p>
            <a:pPr>
              <a:buFont typeface="Wingdings" pitchFamily="2" charset="2"/>
              <a:buChar char="Ø"/>
            </a:pPr>
            <a:r>
              <a:rPr lang="en-US" baseline="0" dirty="0">
                <a:solidFill>
                  <a:schemeClr val="bg1"/>
                </a:solidFill>
                <a:ea typeface="맑은 고딕"/>
              </a:rPr>
              <a:t> You will probably be pleased to hear that I am not attempting to discuss all 27 key findings and guidance points in the remainder of this presentation!</a:t>
            </a:r>
          </a:p>
          <a:p>
            <a:pPr>
              <a:buFont typeface="Wingdings" pitchFamily="2" charset="2"/>
              <a:buChar char="Ø"/>
            </a:pPr>
            <a:r>
              <a:rPr lang="en-US" baseline="0" dirty="0">
                <a:solidFill>
                  <a:schemeClr val="bg1"/>
                </a:solidFill>
                <a:ea typeface="맑은 고딕"/>
              </a:rPr>
              <a:t> Instead I will focus on a selected subset of these findings and guidance points which have particularly important implications for the future development and use of scenarios and models of biodiversity and ecosystem services within and beyond IPBES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10</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400332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33</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48763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34</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39749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35</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98201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36</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82058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37</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71997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38</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254256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548797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99042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264266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 - iDiv Inhalt Bild, Headline, Fliesstext">
    <p:spTree>
      <p:nvGrpSpPr>
        <p:cNvPr id="1" name=""/>
        <p:cNvGrpSpPr/>
        <p:nvPr/>
      </p:nvGrpSpPr>
      <p:grpSpPr>
        <a:xfrm>
          <a:off x="0" y="0"/>
          <a:ext cx="0" cy="0"/>
          <a:chOff x="0" y="0"/>
          <a:chExt cx="0" cy="0"/>
        </a:xfrm>
      </p:grpSpPr>
      <p:cxnSp>
        <p:nvCxnSpPr>
          <p:cNvPr id="6" name="Gerade Verbindung 1">
            <a:extLst>
              <a:ext uri="{FF2B5EF4-FFF2-40B4-BE49-F238E27FC236}">
                <a16:creationId xmlns:a16="http://schemas.microsoft.com/office/drawing/2014/main" id="{3B43AE79-0A2E-3948-92F3-57D90F31B612}"/>
              </a:ext>
            </a:extLst>
          </p:cNvPr>
          <p:cNvCxnSpPr/>
          <p:nvPr/>
        </p:nvCxnSpPr>
        <p:spPr>
          <a:xfrm>
            <a:off x="457271" y="1149194"/>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Gerade Verbindung 2">
            <a:extLst>
              <a:ext uri="{FF2B5EF4-FFF2-40B4-BE49-F238E27FC236}">
                <a16:creationId xmlns:a16="http://schemas.microsoft.com/office/drawing/2014/main" id="{4DE2D9D3-6ABB-B944-9821-51AF5F97D1C4}"/>
              </a:ext>
            </a:extLst>
          </p:cNvPr>
          <p:cNvCxnSpPr/>
          <p:nvPr/>
        </p:nvCxnSpPr>
        <p:spPr>
          <a:xfrm>
            <a:off x="457271" y="6289120"/>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9" name="Bild 2">
            <a:extLst>
              <a:ext uri="{FF2B5EF4-FFF2-40B4-BE49-F238E27FC236}">
                <a16:creationId xmlns:a16="http://schemas.microsoft.com/office/drawing/2014/main" id="{199E0EFB-52E3-1B4C-9B33-70E1D09D4D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9001" y="6509240"/>
            <a:ext cx="2080585"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Bild 3">
            <a:extLst>
              <a:ext uri="{FF2B5EF4-FFF2-40B4-BE49-F238E27FC236}">
                <a16:creationId xmlns:a16="http://schemas.microsoft.com/office/drawing/2014/main" id="{F02FD323-5F99-5C45-9212-28079B963E2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43938" y="6399180"/>
            <a:ext cx="1977699"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Bild 5">
            <a:extLst>
              <a:ext uri="{FF2B5EF4-FFF2-40B4-BE49-F238E27FC236}">
                <a16:creationId xmlns:a16="http://schemas.microsoft.com/office/drawing/2014/main" id="{487FC803-5387-4445-A5D5-395E1E426D2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42205" y="6473506"/>
            <a:ext cx="845952"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6">
            <a:extLst>
              <a:ext uri="{FF2B5EF4-FFF2-40B4-BE49-F238E27FC236}">
                <a16:creationId xmlns:a16="http://schemas.microsoft.com/office/drawing/2014/main" id="{346E047F-B808-5C48-8428-9989C44277C5}"/>
              </a:ext>
            </a:extLst>
          </p:cNvPr>
          <p:cNvSpPr txBox="1">
            <a:spLocks noChangeArrowheads="1"/>
          </p:cNvSpPr>
          <p:nvPr userDrawn="1"/>
        </p:nvSpPr>
        <p:spPr bwMode="auto">
          <a:xfrm>
            <a:off x="448698" y="6507811"/>
            <a:ext cx="1417541" cy="138499"/>
          </a:xfrm>
          <a:prstGeom prst="rect">
            <a:avLst/>
          </a:prstGeom>
          <a:noFill/>
          <a:ln>
            <a:noFill/>
          </a:ln>
          <a:extLst>
            <a:ext uri="{909E8E84-426E-40dd-AFC4-6F175D3DCCD1}"/>
            <a:ext uri="{91240B29-F687-4f45-9708-019B960494DF}"/>
          </a:extLst>
        </p:spPr>
        <p:txBody>
          <a:bodyPr lIns="0" tIns="0" rIns="0" bIns="0">
            <a:spAutoFit/>
          </a:bodyPr>
          <a:lstStyle>
            <a:lvl1pPr eaLnBrk="0" hangingPunct="0">
              <a:defRPr sz="1100">
                <a:solidFill>
                  <a:schemeClr val="tx1"/>
                </a:solidFill>
                <a:latin typeface="Arial" charset="0"/>
                <a:ea typeface="ＭＳ Ｐゴシック" charset="-128"/>
              </a:defRPr>
            </a:lvl1pPr>
            <a:lvl2pPr marL="742950" indent="-285750" eaLnBrk="0" hangingPunct="0">
              <a:defRPr sz="1100">
                <a:solidFill>
                  <a:schemeClr val="tx1"/>
                </a:solidFill>
                <a:latin typeface="Arial" charset="0"/>
                <a:ea typeface="ＭＳ Ｐゴシック" charset="-128"/>
              </a:defRPr>
            </a:lvl2pPr>
            <a:lvl3pPr marL="1143000" indent="-228600" eaLnBrk="0" hangingPunct="0">
              <a:defRPr sz="1100">
                <a:solidFill>
                  <a:schemeClr val="tx1"/>
                </a:solidFill>
                <a:latin typeface="Arial" charset="0"/>
                <a:ea typeface="ＭＳ Ｐゴシック" charset="-128"/>
              </a:defRPr>
            </a:lvl3pPr>
            <a:lvl4pPr marL="1600200" indent="-228600" eaLnBrk="0" hangingPunct="0">
              <a:defRPr sz="1100">
                <a:solidFill>
                  <a:schemeClr val="tx1"/>
                </a:solidFill>
                <a:latin typeface="Arial" charset="0"/>
                <a:ea typeface="ＭＳ Ｐゴシック" charset="-128"/>
              </a:defRPr>
            </a:lvl4pPr>
            <a:lvl5pPr marL="2057400" indent="-228600" eaLnBrk="0" hangingPunct="0">
              <a:defRPr sz="1100">
                <a:solidFill>
                  <a:schemeClr val="tx1"/>
                </a:solidFill>
                <a:latin typeface="Arial" charset="0"/>
                <a:ea typeface="ＭＳ Ｐゴシック" charset="-128"/>
              </a:defRPr>
            </a:lvl5pPr>
            <a:lvl6pPr marL="2514600" indent="-228600" defTabSz="285750" eaLnBrk="0" fontAlgn="base" hangingPunct="0">
              <a:spcBef>
                <a:spcPct val="0"/>
              </a:spcBef>
              <a:spcAft>
                <a:spcPct val="0"/>
              </a:spcAft>
              <a:defRPr sz="1100">
                <a:solidFill>
                  <a:schemeClr val="tx1"/>
                </a:solidFill>
                <a:latin typeface="Arial" charset="0"/>
                <a:ea typeface="ＭＳ Ｐゴシック" charset="-128"/>
              </a:defRPr>
            </a:lvl6pPr>
            <a:lvl7pPr marL="2971800" indent="-228600" defTabSz="285750" eaLnBrk="0" fontAlgn="base" hangingPunct="0">
              <a:spcBef>
                <a:spcPct val="0"/>
              </a:spcBef>
              <a:spcAft>
                <a:spcPct val="0"/>
              </a:spcAft>
              <a:defRPr sz="1100">
                <a:solidFill>
                  <a:schemeClr val="tx1"/>
                </a:solidFill>
                <a:latin typeface="Arial" charset="0"/>
                <a:ea typeface="ＭＳ Ｐゴシック" charset="-128"/>
              </a:defRPr>
            </a:lvl7pPr>
            <a:lvl8pPr marL="3429000" indent="-228600" defTabSz="285750" eaLnBrk="0" fontAlgn="base" hangingPunct="0">
              <a:spcBef>
                <a:spcPct val="0"/>
              </a:spcBef>
              <a:spcAft>
                <a:spcPct val="0"/>
              </a:spcAft>
              <a:defRPr sz="1100">
                <a:solidFill>
                  <a:schemeClr val="tx1"/>
                </a:solidFill>
                <a:latin typeface="Arial" charset="0"/>
                <a:ea typeface="ＭＳ Ｐゴシック" charset="-128"/>
              </a:defRPr>
            </a:lvl8pPr>
            <a:lvl9pPr marL="3886200" indent="-228600" defTabSz="285750" eaLnBrk="0" fontAlgn="base" hangingPunct="0">
              <a:spcBef>
                <a:spcPct val="0"/>
              </a:spcBef>
              <a:spcAft>
                <a:spcPct val="0"/>
              </a:spcAft>
              <a:defRPr sz="1100">
                <a:solidFill>
                  <a:schemeClr val="tx1"/>
                </a:solidFill>
                <a:latin typeface="Arial" charset="0"/>
                <a:ea typeface="ＭＳ Ｐゴシック" charset="-128"/>
              </a:defRPr>
            </a:lvl9pPr>
          </a:lstStyle>
          <a:p>
            <a:pPr eaLnBrk="1" hangingPunct="1">
              <a:defRPr/>
            </a:pPr>
            <a:r>
              <a:rPr lang="de-DE" altLang="en-US" sz="900">
                <a:latin typeface="Verdana" charset="0"/>
              </a:rPr>
              <a:t>Page </a:t>
            </a:r>
            <a:fld id="{8B240C7E-D74D-2444-98FF-9938EA95F7FC}" type="slidenum">
              <a:rPr lang="de-DE" altLang="en-US" sz="900" smtClean="0">
                <a:latin typeface="Verdana" charset="0"/>
              </a:rPr>
              <a:pPr eaLnBrk="1" hangingPunct="1">
                <a:defRPr/>
              </a:pPr>
              <a:t>‹#›</a:t>
            </a:fld>
            <a:endParaRPr lang="de-DE" altLang="en-US" sz="900">
              <a:latin typeface="Verdana" charset="0"/>
            </a:endParaRPr>
          </a:p>
        </p:txBody>
      </p:sp>
      <p:pic>
        <p:nvPicPr>
          <p:cNvPr id="13" name="Bild 1">
            <a:extLst>
              <a:ext uri="{FF2B5EF4-FFF2-40B4-BE49-F238E27FC236}">
                <a16:creationId xmlns:a16="http://schemas.microsoft.com/office/drawing/2014/main" id="{768EF72A-D780-7840-B321-4F497F0FBD7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71" y="228695"/>
            <a:ext cx="1977699"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Bild 5">
            <a:extLst>
              <a:ext uri="{FF2B5EF4-FFF2-40B4-BE49-F238E27FC236}">
                <a16:creationId xmlns:a16="http://schemas.microsoft.com/office/drawing/2014/main" id="{2997BBBF-AF6C-2742-9C97-A8C497C29E4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43938" y="350190"/>
            <a:ext cx="2709333" cy="53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ildplatzhalter 4"/>
          <p:cNvSpPr>
            <a:spLocks noGrp="1"/>
          </p:cNvSpPr>
          <p:nvPr>
            <p:ph type="pic" sz="quarter" idx="10"/>
          </p:nvPr>
        </p:nvSpPr>
        <p:spPr>
          <a:xfrm>
            <a:off x="457271" y="1372172"/>
            <a:ext cx="3155173" cy="4688253"/>
          </a:xfrm>
          <a:prstGeom prst="rect">
            <a:avLst/>
          </a:prstGeom>
        </p:spPr>
        <p:txBody>
          <a:bodyPr vert="horz" lIns="63500" tIns="63500" rIns="63500" bIns="63500"/>
          <a:lstStyle>
            <a:lvl1pPr marL="0" indent="0">
              <a:buNone/>
              <a:defRPr sz="1620" b="0" i="0" baseline="0">
                <a:latin typeface="Verdana"/>
              </a:defRPr>
            </a:lvl1pPr>
          </a:lstStyle>
          <a:p>
            <a:pPr lvl="0"/>
            <a:r>
              <a:rPr lang="de-DE" noProof="0"/>
              <a:t>Bild auf Platzhalter ziehen oder durch Klicken auf Symbol hinzufügen</a:t>
            </a:r>
            <a:endParaRPr lang="de-DE" noProof="0" dirty="0"/>
          </a:p>
        </p:txBody>
      </p:sp>
      <p:sp>
        <p:nvSpPr>
          <p:cNvPr id="4" name="Textplatzhalter 3"/>
          <p:cNvSpPr>
            <a:spLocks noGrp="1"/>
          </p:cNvSpPr>
          <p:nvPr>
            <p:ph type="body" sz="quarter" idx="11"/>
          </p:nvPr>
        </p:nvSpPr>
        <p:spPr>
          <a:xfrm>
            <a:off x="3841080" y="2344127"/>
            <a:ext cx="4847077" cy="3716298"/>
          </a:xfrm>
          <a:prstGeom prst="rect">
            <a:avLst/>
          </a:prstGeom>
        </p:spPr>
        <p:txBody>
          <a:bodyPr vert="horz" lIns="0" tIns="0" rIns="0" bIns="0"/>
          <a:lstStyle>
            <a:lvl1pPr marL="0" indent="0">
              <a:lnSpc>
                <a:spcPts val="2160"/>
              </a:lnSpc>
              <a:spcBef>
                <a:spcPts val="0"/>
              </a:spcBef>
              <a:buNone/>
              <a:defRPr sz="1620" baseline="0">
                <a:latin typeface="Verdana"/>
              </a:defRPr>
            </a:lvl1pPr>
          </a:lstStyle>
          <a:p>
            <a:pPr lvl="0"/>
            <a:r>
              <a:rPr lang="de-DE"/>
              <a:t>Mastertextformat bearbeiten</a:t>
            </a:r>
          </a:p>
        </p:txBody>
      </p:sp>
      <p:sp>
        <p:nvSpPr>
          <p:cNvPr id="8" name="Textplatzhalter 7"/>
          <p:cNvSpPr>
            <a:spLocks noGrp="1"/>
          </p:cNvSpPr>
          <p:nvPr>
            <p:ph type="body" sz="quarter" idx="12"/>
          </p:nvPr>
        </p:nvSpPr>
        <p:spPr>
          <a:xfrm>
            <a:off x="3841080" y="1372172"/>
            <a:ext cx="4847077" cy="971955"/>
          </a:xfrm>
          <a:prstGeom prst="rect">
            <a:avLst/>
          </a:prstGeom>
        </p:spPr>
        <p:txBody>
          <a:bodyPr vert="horz" lIns="0" tIns="0" rIns="0" bIns="0"/>
          <a:lstStyle>
            <a:lvl1pPr marL="0" indent="0">
              <a:lnSpc>
                <a:spcPct val="100000"/>
              </a:lnSpc>
              <a:spcBef>
                <a:spcPts val="0"/>
              </a:spcBef>
              <a:buNone/>
              <a:defRPr sz="2520" b="1" i="0" baseline="0">
                <a:latin typeface="Verdana"/>
              </a:defRPr>
            </a:lvl1pPr>
          </a:lstStyle>
          <a:p>
            <a:pPr lvl="0"/>
            <a:r>
              <a:rPr lang="de-DE"/>
              <a:t>Mastertextformat bearbeiten</a:t>
            </a:r>
          </a:p>
        </p:txBody>
      </p:sp>
    </p:spTree>
    <p:extLst>
      <p:ext uri="{BB962C8B-B14F-4D97-AF65-F5344CB8AC3E}">
        <p14:creationId xmlns:p14="http://schemas.microsoft.com/office/powerpoint/2010/main" val="5992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59998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16428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260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7F2892-FD4B-DA4D-ACEF-BB0F05BA1FFC}" type="datetimeFigureOut">
              <a:rPr lang="de-DE" smtClean="0"/>
              <a:t>26.08.18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62298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7F2892-FD4B-DA4D-ACEF-BB0F05BA1FFC}" type="datetimeFigureOut">
              <a:rPr lang="de-DE" smtClean="0"/>
              <a:t>26.08.18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83503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F2892-FD4B-DA4D-ACEF-BB0F05BA1FFC}" type="datetimeFigureOut">
              <a:rPr lang="de-DE" smtClean="0"/>
              <a:t>26.08.18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4894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406036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34301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F2892-FD4B-DA4D-ACEF-BB0F05BA1FFC}" type="datetimeFigureOut">
              <a:rPr lang="de-DE" smtClean="0"/>
              <a:t>26.08.18</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47FA1-55E3-1E4D-8F99-E19E7FDF0682}" type="slidenum">
              <a:rPr lang="de-DE" smtClean="0"/>
              <a:t>‹#›</a:t>
            </a:fld>
            <a:endParaRPr lang="de-DE"/>
          </a:p>
        </p:txBody>
      </p:sp>
    </p:spTree>
    <p:extLst>
      <p:ext uri="{BB962C8B-B14F-4D97-AF65-F5344CB8AC3E}">
        <p14:creationId xmlns:p14="http://schemas.microsoft.com/office/powerpoint/2010/main" val="35045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https://lh3.googleusercontent.com/y6RrLeG6UpA8k_kEuZ1mjBWVF6FBjz-aieSXGBUg2G_E6yfLtJVlObZJ3BE_7qG-BKHVq8MDHHrzvmzerPZSxdHcXRRDEM298qAUoV3Rfh_OFbzZ-njfYFtC30tTY1I8DP6r8WMM" TargetMode="External"/><Relationship Id="rId5" Type="http://schemas.openxmlformats.org/officeDocument/2006/relationships/image" Target="../media/image23.png"/><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dac.ciesin.columbia.edu/mva/iamcc.tg/mva-question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gif"/><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earthenginepartners.appspot.com/science-2013-global-fores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hyperlink" Target="http://due.esrin.esa.int/page_globcover.ph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lpdaac.usgs.gov/dataset_discovery/modis/modis_products_table/mcd12q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dac.ciesin.columbia.edu/data/collection/gpw-v3"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hyperlink" Target="http://www.fao.org/ag/againfo/resources/en/glw/GLW_dens.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hyperlink" Target="https://www.openstreetmap.or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hyperlink" Target="http://www.worldclim.or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3" Type="http://schemas.openxmlformats.org/officeDocument/2006/relationships/hyperlink" Target="http://www.protectedplanet.ne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hyperlink" Target="http://www.diva-gis.org/gdata"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www.ufz.de/index.php?en=19080" TargetMode="External"/><Relationship Id="rId3" Type="http://schemas.openxmlformats.org/officeDocument/2006/relationships/hyperlink" Target="http://www.csr.ufmg.br/dinamica/" TargetMode="External"/><Relationship Id="rId7" Type="http://schemas.openxmlformats.org/officeDocument/2006/relationships/hyperlink" Target="http://www.worldagroforestry.org/sea/fallow" TargetMode="External"/><Relationship Id="rId2" Type="http://schemas.openxmlformats.org/officeDocument/2006/relationships/hyperlink" Target="http://www.clarklabs.org/" TargetMode="External"/><Relationship Id="rId1" Type="http://schemas.openxmlformats.org/officeDocument/2006/relationships/slideLayout" Target="../slideLayouts/slideLayout2.xml"/><Relationship Id="rId6" Type="http://schemas.openxmlformats.org/officeDocument/2006/relationships/hyperlink" Target="http://www.usf.uni-kassel.de/cesr/index.php?option=com_project&amp;task=view_detail&amp;agid=27&amp;lang=en" TargetMode="External"/><Relationship Id="rId5" Type="http://schemas.openxmlformats.org/officeDocument/2006/relationships/hyperlink" Target="http://www.terrame.org/doku.php" TargetMode="External"/><Relationship Id="rId4" Type="http://schemas.openxmlformats.org/officeDocument/2006/relationships/hyperlink" Target="http://www.ivm.vu.nl/en/Organisation/departments/spatial-analysis-decision-support/Clue/index.asp" TargetMode="External"/><Relationship Id="rId9" Type="http://schemas.openxmlformats.org/officeDocument/2006/relationships/hyperlink" Target="http://www.stocmodlcc.n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tiff"/><Relationship Id="rId7" Type="http://schemas.openxmlformats.org/officeDocument/2006/relationships/image" Target="../media/image67.tiff"/><Relationship Id="rId2" Type="http://schemas.openxmlformats.org/officeDocument/2006/relationships/image" Target="../media/image62.tiff"/><Relationship Id="rId1" Type="http://schemas.openxmlformats.org/officeDocument/2006/relationships/slideLayout" Target="../slideLayouts/slideLayout2.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tiff"/></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5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8.png"/><Relationship Id="rId7" Type="http://schemas.openxmlformats.org/officeDocument/2006/relationships/image" Target="../media/image64.tiff"/><Relationship Id="rId2" Type="http://schemas.openxmlformats.org/officeDocument/2006/relationships/image" Target="../media/image77.tiff"/><Relationship Id="rId1" Type="http://schemas.openxmlformats.org/officeDocument/2006/relationships/slideLayout" Target="../slideLayouts/slideLayout2.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399-524E-A243-871B-FF9C46B9BC42}"/>
              </a:ext>
            </a:extLst>
          </p:cNvPr>
          <p:cNvSpPr>
            <a:spLocks noGrp="1"/>
          </p:cNvSpPr>
          <p:nvPr>
            <p:ph type="ctrTitle"/>
          </p:nvPr>
        </p:nvSpPr>
        <p:spPr/>
        <p:txBody>
          <a:bodyPr>
            <a:normAutofit fontScale="90000"/>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p:txBody>
      </p:sp>
      <p:sp>
        <p:nvSpPr>
          <p:cNvPr id="3" name="Subtitle 2">
            <a:extLst>
              <a:ext uri="{FF2B5EF4-FFF2-40B4-BE49-F238E27FC236}">
                <a16:creationId xmlns:a16="http://schemas.microsoft.com/office/drawing/2014/main" id="{20C5BF38-AC64-9346-B37C-04F1CE5E4270}"/>
              </a:ext>
            </a:extLst>
          </p:cNvPr>
          <p:cNvSpPr>
            <a:spLocks noGrp="1"/>
          </p:cNvSpPr>
          <p:nvPr>
            <p:ph type="subTitle" idx="1"/>
          </p:nvPr>
        </p:nvSpPr>
        <p:spPr/>
        <p:txBody>
          <a:bodyPr/>
          <a:lstStyle/>
          <a:p>
            <a:r>
              <a:rPr lang="de-DE" dirty="0"/>
              <a:t>Isabel Rosa</a:t>
            </a:r>
          </a:p>
          <a:p>
            <a:r>
              <a:rPr lang="de-DE" dirty="0" err="1"/>
              <a:t>isabel.rosa@idiv.de</a:t>
            </a:r>
            <a:endParaRPr lang="de-DE" dirty="0"/>
          </a:p>
        </p:txBody>
      </p:sp>
      <p:sp>
        <p:nvSpPr>
          <p:cNvPr id="6" name="Subtitle 2">
            <a:extLst>
              <a:ext uri="{FF2B5EF4-FFF2-40B4-BE49-F238E27FC236}">
                <a16:creationId xmlns:a16="http://schemas.microsoft.com/office/drawing/2014/main" id="{599C24F2-4FF6-2D46-AA73-E6B183DAEC9C}"/>
              </a:ext>
            </a:extLst>
          </p:cNvPr>
          <p:cNvSpPr txBox="1">
            <a:spLocks/>
          </p:cNvSpPr>
          <p:nvPr/>
        </p:nvSpPr>
        <p:spPr>
          <a:xfrm>
            <a:off x="277586" y="5763985"/>
            <a:ext cx="8686800" cy="96338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dirty="0"/>
              <a:t>iDiv Summer School		</a:t>
            </a:r>
          </a:p>
          <a:p>
            <a:pPr algn="l"/>
            <a:r>
              <a:rPr lang="de-DE" dirty="0"/>
              <a:t>							27 August 2018, </a:t>
            </a:r>
          </a:p>
          <a:p>
            <a:pPr algn="l"/>
            <a:r>
              <a:rPr lang="de-DE" dirty="0"/>
              <a:t>							Leipzig, Germany</a:t>
            </a:r>
          </a:p>
        </p:txBody>
      </p:sp>
    </p:spTree>
    <p:extLst>
      <p:ext uri="{BB962C8B-B14F-4D97-AF65-F5344CB8AC3E}">
        <p14:creationId xmlns:p14="http://schemas.microsoft.com/office/powerpoint/2010/main" val="140417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Summary for Policymakers: high-level messages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180528" y="1268760"/>
            <a:ext cx="6156176"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40000" lvl="2" indent="-252000" fontAlgn="base">
              <a:spcBef>
                <a:spcPct val="0"/>
              </a:spcBef>
              <a:spcAft>
                <a:spcPts val="600"/>
              </a:spcAft>
              <a:buFont typeface="Arial" pitchFamily="34" charset="0"/>
              <a:buChar char="•"/>
            </a:pPr>
            <a:r>
              <a:rPr lang="en-US" sz="2000" b="1" dirty="0">
                <a:ea typeface="바탕" pitchFamily="18" charset="-127"/>
                <a:cs typeface="Arial" charset="0"/>
              </a:rPr>
              <a:t>High-level message 1: </a:t>
            </a:r>
            <a:r>
              <a:rPr lang="en-AU" sz="2000" dirty="0">
                <a:ea typeface="바탕" pitchFamily="18" charset="-127"/>
                <a:cs typeface="Arial" charset="0"/>
              </a:rPr>
              <a:t>Scenarios and models can contribute significantly to policy support, even though several barriers have impeded their widespread use to date</a:t>
            </a:r>
            <a:endParaRPr lang="en-GB" sz="2000" i="1"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2: </a:t>
            </a:r>
            <a:r>
              <a:rPr lang="en-AU" sz="2000" dirty="0">
                <a:ea typeface="바탕" pitchFamily="18" charset="-127"/>
                <a:cs typeface="Arial" charset="0"/>
              </a:rPr>
              <a:t>Many relevant methods and tools are available, but they should be matched carefully with the needs of any given assessment or decision support activity, and applied with care, taking into account uncertainties and unpredictability associated with model-based projections</a:t>
            </a:r>
            <a:endParaRPr lang="en-GB" sz="2000"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3: </a:t>
            </a:r>
            <a:r>
              <a:rPr lang="en-AU" sz="2000" dirty="0">
                <a:ea typeface="바탕" pitchFamily="18" charset="-127"/>
                <a:cs typeface="Arial" charset="0"/>
              </a:rPr>
              <a:t>Appropriate planning, investment and capacity-building, among other efforts, could overcome significant remaining challenges in developing and applying scenarios and models</a:t>
            </a:r>
            <a:endParaRPr lang="en-US" sz="2000" dirty="0">
              <a:ea typeface="바탕" pitchFamily="18" charset="-127"/>
              <a:cs typeface="Arial"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628800"/>
            <a:ext cx="3144950" cy="44322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5904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CB9FC8-B8DA-CC45-BCFD-B779E7B7D56F}"/>
              </a:ext>
            </a:extLst>
          </p:cNvPr>
          <p:cNvSpPr>
            <a:spLocks noGrp="1"/>
          </p:cNvSpPr>
          <p:nvPr>
            <p:ph type="body" sz="quarter" idx="11"/>
          </p:nvPr>
        </p:nvSpPr>
        <p:spPr bwMode="auto">
          <a:xfrm>
            <a:off x="6634724" y="1659932"/>
            <a:ext cx="2383527" cy="43998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BD &amp; ES central</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Participatory</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Multi-scale</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Across realms</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International agreements</a:t>
            </a:r>
          </a:p>
          <a:p>
            <a:pPr marL="360085" indent="-285782">
              <a:spcBef>
                <a:spcPct val="0"/>
              </a:spcBef>
            </a:pPr>
            <a:endParaRPr lang="en-US" altLang="en-US" sz="2520">
              <a:latin typeface="Verdana" panose="020B0604030504040204" pitchFamily="34" charset="0"/>
              <a:ea typeface="ＭＳ Ｐゴシック" panose="020B0600070205080204" pitchFamily="34" charset="-128"/>
            </a:endParaRPr>
          </a:p>
        </p:txBody>
      </p:sp>
      <p:sp>
        <p:nvSpPr>
          <p:cNvPr id="20482" name="Text Placeholder 3">
            <a:extLst>
              <a:ext uri="{FF2B5EF4-FFF2-40B4-BE49-F238E27FC236}">
                <a16:creationId xmlns:a16="http://schemas.microsoft.com/office/drawing/2014/main" id="{3BFEE78C-9006-5A4D-AA99-1A0299B3F022}"/>
              </a:ext>
            </a:extLst>
          </p:cNvPr>
          <p:cNvSpPr>
            <a:spLocks noGrp="1"/>
          </p:cNvSpPr>
          <p:nvPr>
            <p:ph type="body" sz="quarter" idx="12"/>
          </p:nvPr>
        </p:nvSpPr>
        <p:spPr bwMode="auto">
          <a:xfrm>
            <a:off x="452985" y="1372708"/>
            <a:ext cx="8235173" cy="5015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panose="020B0604030504040204" pitchFamily="34" charset="0"/>
                <a:ea typeface="ＭＳ Ｐゴシック" panose="020B0600070205080204" pitchFamily="34" charset="-128"/>
              </a:rPr>
              <a:t>What should we aim for?</a:t>
            </a:r>
          </a:p>
        </p:txBody>
      </p:sp>
      <p:pic>
        <p:nvPicPr>
          <p:cNvPr id="20483" name="Picture 4">
            <a:extLst>
              <a:ext uri="{FF2B5EF4-FFF2-40B4-BE49-F238E27FC236}">
                <a16:creationId xmlns:a16="http://schemas.microsoft.com/office/drawing/2014/main" id="{31DE7B3C-8ED3-D840-98F6-AA3CEFB292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985" y="1771392"/>
            <a:ext cx="5920236" cy="44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3">
            <a:extLst>
              <a:ext uri="{FF2B5EF4-FFF2-40B4-BE49-F238E27FC236}">
                <a16:creationId xmlns:a16="http://schemas.microsoft.com/office/drawing/2014/main" id="{814CB809-BD23-F24F-ACC9-5C7E15C10CB9}"/>
              </a:ext>
            </a:extLst>
          </p:cNvPr>
          <p:cNvSpPr txBox="1">
            <a:spLocks noChangeArrowheads="1"/>
          </p:cNvSpPr>
          <p:nvPr/>
        </p:nvSpPr>
        <p:spPr bwMode="auto">
          <a:xfrm>
            <a:off x="6350358" y="5942564"/>
            <a:ext cx="23378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20"/>
              <a:t>IPBES 2016</a:t>
            </a:r>
          </a:p>
        </p:txBody>
      </p:sp>
    </p:spTree>
    <p:extLst>
      <p:ext uri="{BB962C8B-B14F-4D97-AF65-F5344CB8AC3E}">
        <p14:creationId xmlns:p14="http://schemas.microsoft.com/office/powerpoint/2010/main" val="219486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5367-831D-4144-85FC-56100EABDA46}"/>
              </a:ext>
            </a:extLst>
          </p:cNvPr>
          <p:cNvSpPr>
            <a:spLocks noGrp="1"/>
          </p:cNvSpPr>
          <p:nvPr>
            <p:ph type="title"/>
          </p:nvPr>
        </p:nvSpPr>
        <p:spPr>
          <a:xfrm>
            <a:off x="628650" y="365126"/>
            <a:ext cx="3779438" cy="1325563"/>
          </a:xfrm>
        </p:spPr>
        <p:txBody>
          <a:bodyPr/>
          <a:lstStyle/>
          <a:p>
            <a:r>
              <a:rPr lang="de-DE" dirty="0" err="1"/>
              <a:t>Put</a:t>
            </a:r>
            <a:r>
              <a:rPr lang="de-DE" dirty="0"/>
              <a:t> </a:t>
            </a:r>
            <a:r>
              <a:rPr lang="de-DE" dirty="0" err="1"/>
              <a:t>nature</a:t>
            </a:r>
            <a:r>
              <a:rPr lang="de-DE" dirty="0"/>
              <a:t> at </a:t>
            </a:r>
            <a:r>
              <a:rPr lang="de-DE" dirty="0" err="1"/>
              <a:t>the</a:t>
            </a:r>
            <a:r>
              <a:rPr lang="de-DE" dirty="0"/>
              <a:t> </a:t>
            </a:r>
            <a:r>
              <a:rPr lang="de-DE" dirty="0" err="1"/>
              <a:t>center</a:t>
            </a:r>
            <a:endParaRPr lang="de-DE" dirty="0"/>
          </a:p>
        </p:txBody>
      </p:sp>
      <p:pic>
        <p:nvPicPr>
          <p:cNvPr id="4" name="Picture 3">
            <a:extLst>
              <a:ext uri="{FF2B5EF4-FFF2-40B4-BE49-F238E27FC236}">
                <a16:creationId xmlns:a16="http://schemas.microsoft.com/office/drawing/2014/main" id="{0A82A953-37A6-DB41-AA9D-8BD2DF1462F6}"/>
              </a:ext>
            </a:extLst>
          </p:cNvPr>
          <p:cNvPicPr>
            <a:picLocks noChangeAspect="1"/>
          </p:cNvPicPr>
          <p:nvPr/>
        </p:nvPicPr>
        <p:blipFill rotWithShape="1">
          <a:blip r:embed="rId2"/>
          <a:srcRect l="44989" t="5155"/>
          <a:stretch/>
        </p:blipFill>
        <p:spPr>
          <a:xfrm>
            <a:off x="20061841" y="16578870"/>
            <a:ext cx="8188752" cy="6675449"/>
          </a:xfrm>
          <a:prstGeom prst="rect">
            <a:avLst/>
          </a:prstGeom>
        </p:spPr>
      </p:pic>
      <p:pic>
        <p:nvPicPr>
          <p:cNvPr id="5" name="Picture 4">
            <a:extLst>
              <a:ext uri="{FF2B5EF4-FFF2-40B4-BE49-F238E27FC236}">
                <a16:creationId xmlns:a16="http://schemas.microsoft.com/office/drawing/2014/main" id="{668146B8-7AD2-B74B-87F1-8B2046957183}"/>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028709" y="16705308"/>
            <a:ext cx="4302098" cy="6728123"/>
          </a:xfrm>
          <a:prstGeom prst="rect">
            <a:avLst/>
          </a:prstGeom>
        </p:spPr>
      </p:pic>
      <p:pic>
        <p:nvPicPr>
          <p:cNvPr id="6" name="Picture 5">
            <a:extLst>
              <a:ext uri="{FF2B5EF4-FFF2-40B4-BE49-F238E27FC236}">
                <a16:creationId xmlns:a16="http://schemas.microsoft.com/office/drawing/2014/main" id="{A2C7AA88-16E1-B945-B40A-21E87F51ABCB}"/>
              </a:ext>
            </a:extLst>
          </p:cNvPr>
          <p:cNvPicPr>
            <a:picLocks noChangeAspect="1"/>
          </p:cNvPicPr>
          <p:nvPr/>
        </p:nvPicPr>
        <p:blipFill rotWithShape="1">
          <a:blip r:embed="rId2"/>
          <a:srcRect l="44989" t="5155"/>
          <a:stretch/>
        </p:blipFill>
        <p:spPr>
          <a:xfrm>
            <a:off x="20214241" y="16731270"/>
            <a:ext cx="8188752" cy="6675449"/>
          </a:xfrm>
          <a:prstGeom prst="rect">
            <a:avLst/>
          </a:prstGeom>
        </p:spPr>
      </p:pic>
      <p:pic>
        <p:nvPicPr>
          <p:cNvPr id="7" name="Picture 6">
            <a:extLst>
              <a:ext uri="{FF2B5EF4-FFF2-40B4-BE49-F238E27FC236}">
                <a16:creationId xmlns:a16="http://schemas.microsoft.com/office/drawing/2014/main" id="{A4C319A1-E78C-4248-ABF3-4F291E17FAFA}"/>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181109" y="16857708"/>
            <a:ext cx="4302098" cy="6728123"/>
          </a:xfrm>
          <a:prstGeom prst="rect">
            <a:avLst/>
          </a:prstGeom>
        </p:spPr>
      </p:pic>
      <p:pic>
        <p:nvPicPr>
          <p:cNvPr id="8" name="Picture 7">
            <a:extLst>
              <a:ext uri="{FF2B5EF4-FFF2-40B4-BE49-F238E27FC236}">
                <a16:creationId xmlns:a16="http://schemas.microsoft.com/office/drawing/2014/main" id="{46F2D38A-B4D4-CB42-B173-79FD67325D5D}"/>
              </a:ext>
            </a:extLst>
          </p:cNvPr>
          <p:cNvPicPr>
            <a:picLocks noChangeAspect="1"/>
          </p:cNvPicPr>
          <p:nvPr/>
        </p:nvPicPr>
        <p:blipFill rotWithShape="1">
          <a:blip r:embed="rId2"/>
          <a:srcRect l="44989" t="5155"/>
          <a:stretch/>
        </p:blipFill>
        <p:spPr>
          <a:xfrm>
            <a:off x="20366641" y="16883670"/>
            <a:ext cx="8188752" cy="6675449"/>
          </a:xfrm>
          <a:prstGeom prst="rect">
            <a:avLst/>
          </a:prstGeom>
        </p:spPr>
      </p:pic>
      <p:pic>
        <p:nvPicPr>
          <p:cNvPr id="9" name="Picture 8">
            <a:extLst>
              <a:ext uri="{FF2B5EF4-FFF2-40B4-BE49-F238E27FC236}">
                <a16:creationId xmlns:a16="http://schemas.microsoft.com/office/drawing/2014/main" id="{43A02114-85B2-4948-963B-592B17AC0988}"/>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333509" y="17010108"/>
            <a:ext cx="4302098" cy="6728123"/>
          </a:xfrm>
          <a:prstGeom prst="rect">
            <a:avLst/>
          </a:prstGeom>
        </p:spPr>
      </p:pic>
      <p:pic>
        <p:nvPicPr>
          <p:cNvPr id="10" name="Picture 9">
            <a:extLst>
              <a:ext uri="{FF2B5EF4-FFF2-40B4-BE49-F238E27FC236}">
                <a16:creationId xmlns:a16="http://schemas.microsoft.com/office/drawing/2014/main" id="{D10ECE3F-A22E-C743-ADA5-20A917FC7E89}"/>
              </a:ext>
            </a:extLst>
          </p:cNvPr>
          <p:cNvPicPr>
            <a:picLocks noChangeAspect="1"/>
          </p:cNvPicPr>
          <p:nvPr/>
        </p:nvPicPr>
        <p:blipFill rotWithShape="1">
          <a:blip r:embed="rId2"/>
          <a:srcRect l="44989" t="5155"/>
          <a:stretch/>
        </p:blipFill>
        <p:spPr>
          <a:xfrm>
            <a:off x="20144968" y="16578870"/>
            <a:ext cx="8188752" cy="6675449"/>
          </a:xfrm>
          <a:prstGeom prst="rect">
            <a:avLst/>
          </a:prstGeom>
        </p:spPr>
      </p:pic>
      <p:pic>
        <p:nvPicPr>
          <p:cNvPr id="11" name="Picture 10">
            <a:extLst>
              <a:ext uri="{FF2B5EF4-FFF2-40B4-BE49-F238E27FC236}">
                <a16:creationId xmlns:a16="http://schemas.microsoft.com/office/drawing/2014/main" id="{D877CECB-93C5-6549-BD6B-A818BA7A20A7}"/>
              </a:ext>
            </a:extLst>
          </p:cNvPr>
          <p:cNvPicPr>
            <a:picLocks noChangeAspect="1"/>
          </p:cNvPicPr>
          <p:nvPr/>
        </p:nvPicPr>
        <p:blipFill rotWithShape="1">
          <a:blip r:embed="rId2"/>
          <a:srcRect l="44989" t="5155"/>
          <a:stretch/>
        </p:blipFill>
        <p:spPr>
          <a:xfrm>
            <a:off x="20297368" y="16731270"/>
            <a:ext cx="8188752" cy="6675449"/>
          </a:xfrm>
          <a:prstGeom prst="rect">
            <a:avLst/>
          </a:prstGeom>
        </p:spPr>
      </p:pic>
      <p:pic>
        <p:nvPicPr>
          <p:cNvPr id="12" name="Picture 11">
            <a:extLst>
              <a:ext uri="{FF2B5EF4-FFF2-40B4-BE49-F238E27FC236}">
                <a16:creationId xmlns:a16="http://schemas.microsoft.com/office/drawing/2014/main" id="{7D1B8C97-1F28-4943-AD0F-17058BFCB1E0}"/>
              </a:ext>
            </a:extLst>
          </p:cNvPr>
          <p:cNvPicPr>
            <a:picLocks noChangeAspect="1"/>
          </p:cNvPicPr>
          <p:nvPr/>
        </p:nvPicPr>
        <p:blipFill rotWithShape="1">
          <a:blip r:embed="rId4">
            <a:extLst>
              <a:ext uri="{28A0092B-C50C-407E-A947-70E740481C1C}">
                <a14:useLocalDpi xmlns:a14="http://schemas.microsoft.com/office/drawing/2010/main" val="0"/>
              </a:ext>
            </a:extLst>
          </a:blip>
          <a:srcRect l="12919" t="13357" r="8365" b="37080"/>
          <a:stretch/>
        </p:blipFill>
        <p:spPr bwMode="auto">
          <a:xfrm>
            <a:off x="4408088" y="428811"/>
            <a:ext cx="4654727" cy="2197945"/>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C86561BF-4425-2147-AB5A-02722F6BD95F}"/>
              </a:ext>
            </a:extLst>
          </p:cNvPr>
          <p:cNvSpPr/>
          <p:nvPr/>
        </p:nvSpPr>
        <p:spPr>
          <a:xfrm>
            <a:off x="7884465" y="2593610"/>
            <a:ext cx="2119745" cy="461665"/>
          </a:xfrm>
          <a:prstGeom prst="rect">
            <a:avLst/>
          </a:prstGeom>
        </p:spPr>
        <p:txBody>
          <a:bodyPr wrap="square">
            <a:spAutoFit/>
          </a:bodyPr>
          <a:lstStyle/>
          <a:p>
            <a:r>
              <a:rPr lang="en-US" sz="1200" b="1" dirty="0"/>
              <a:t>Rosa</a:t>
            </a:r>
            <a:r>
              <a:rPr lang="en-US" sz="1200" dirty="0"/>
              <a:t> et al. 2017</a:t>
            </a:r>
          </a:p>
          <a:p>
            <a:r>
              <a:rPr lang="en-US" sz="1200" dirty="0"/>
              <a:t>Nature Eco. </a:t>
            </a:r>
            <a:r>
              <a:rPr lang="en-US" sz="1200" dirty="0" err="1"/>
              <a:t>Evo</a:t>
            </a:r>
            <a:r>
              <a:rPr lang="en-US" sz="1200" dirty="0"/>
              <a:t>.</a:t>
            </a:r>
          </a:p>
        </p:txBody>
      </p:sp>
      <p:pic>
        <p:nvPicPr>
          <p:cNvPr id="14" name="Picture 8" descr="https://lh3.googleusercontent.com/y6RrLeG6UpA8k_kEuZ1mjBWVF6FBjz-aieSXGBUg2G_E6yfLtJVlObZJ3BE_7qG-BKHVq8MDHHrzvmzerPZSxdHcXRRDEM298qAUoV3Rfh_OFbzZ-njfYFtC30tTY1I8DP6r8WMM">
            <a:extLst>
              <a:ext uri="{FF2B5EF4-FFF2-40B4-BE49-F238E27FC236}">
                <a16:creationId xmlns:a16="http://schemas.microsoft.com/office/drawing/2014/main" id="{D713260E-0826-C449-8263-ED72E081F7A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572000" y="3096105"/>
            <a:ext cx="355600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40823F3-08E3-004F-84F2-9255D7C88205}"/>
              </a:ext>
            </a:extLst>
          </p:cNvPr>
          <p:cNvSpPr/>
          <p:nvPr/>
        </p:nvSpPr>
        <p:spPr>
          <a:xfrm>
            <a:off x="7307430" y="6176360"/>
            <a:ext cx="2119745" cy="461665"/>
          </a:xfrm>
          <a:prstGeom prst="rect">
            <a:avLst/>
          </a:prstGeom>
        </p:spPr>
        <p:txBody>
          <a:bodyPr wrap="square">
            <a:spAutoFit/>
          </a:bodyPr>
          <a:lstStyle/>
          <a:p>
            <a:r>
              <a:rPr lang="en-US" sz="1200" dirty="0" err="1"/>
              <a:t>Lundqvist</a:t>
            </a:r>
            <a:r>
              <a:rPr lang="en-US" sz="1200" dirty="0"/>
              <a:t> et al. 2018</a:t>
            </a:r>
          </a:p>
          <a:p>
            <a:r>
              <a:rPr lang="en-US" sz="1200" dirty="0"/>
              <a:t>in prep.</a:t>
            </a:r>
          </a:p>
        </p:txBody>
      </p:sp>
      <p:sp>
        <p:nvSpPr>
          <p:cNvPr id="18" name="Content Placeholder 2">
            <a:extLst>
              <a:ext uri="{FF2B5EF4-FFF2-40B4-BE49-F238E27FC236}">
                <a16:creationId xmlns:a16="http://schemas.microsoft.com/office/drawing/2014/main" id="{DC54B200-2A4A-1F46-BB7C-03B8BEFBDA5D}"/>
              </a:ext>
            </a:extLst>
          </p:cNvPr>
          <p:cNvSpPr txBox="1">
            <a:spLocks/>
          </p:cNvSpPr>
          <p:nvPr/>
        </p:nvSpPr>
        <p:spPr>
          <a:xfrm>
            <a:off x="628650" y="1882439"/>
            <a:ext cx="3585131"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a:t>Demand for biodiversity and ecosystem services scenarios</a:t>
            </a:r>
          </a:p>
          <a:p>
            <a:pPr>
              <a:lnSpc>
                <a:spcPct val="100000"/>
              </a:lnSpc>
              <a:spcBef>
                <a:spcPts val="0"/>
              </a:spcBef>
            </a:pPr>
            <a:endParaRPr lang="en-US" sz="1800"/>
          </a:p>
          <a:p>
            <a:pPr>
              <a:lnSpc>
                <a:spcPct val="100000"/>
              </a:lnSpc>
              <a:spcBef>
                <a:spcPts val="0"/>
              </a:spcBef>
            </a:pPr>
            <a:r>
              <a:rPr lang="en-US" sz="1800"/>
              <a:t>a) Collaboration with the climate change modelling community to inform ongoing Global Assessment (in SPM now)</a:t>
            </a:r>
          </a:p>
          <a:p>
            <a:pPr>
              <a:lnSpc>
                <a:spcPct val="100000"/>
              </a:lnSpc>
              <a:spcBef>
                <a:spcPts val="0"/>
              </a:spcBef>
            </a:pPr>
            <a:endParaRPr lang="en-US" sz="1800"/>
          </a:p>
          <a:p>
            <a:pPr>
              <a:lnSpc>
                <a:spcPct val="100000"/>
              </a:lnSpc>
              <a:spcBef>
                <a:spcPts val="0"/>
              </a:spcBef>
            </a:pPr>
            <a:r>
              <a:rPr lang="en-US" sz="1800"/>
              <a:t>b) Ambitious effort to delineate multi-scale ’nature futures’ in all IPBES regions</a:t>
            </a:r>
          </a:p>
          <a:p>
            <a:pPr>
              <a:lnSpc>
                <a:spcPct val="100000"/>
              </a:lnSpc>
              <a:spcBef>
                <a:spcPts val="0"/>
              </a:spcBef>
            </a:pPr>
            <a:endParaRPr lang="en-US" sz="1800"/>
          </a:p>
          <a:p>
            <a:pPr>
              <a:lnSpc>
                <a:spcPct val="100000"/>
              </a:lnSpc>
              <a:spcBef>
                <a:spcPts val="0"/>
              </a:spcBef>
            </a:pPr>
            <a:r>
              <a:rPr lang="en-US" sz="1800"/>
              <a:t>Activity part of the IPBES Scenarios and Models Expert Group</a:t>
            </a:r>
            <a:endParaRPr lang="en-US" sz="1800" dirty="0"/>
          </a:p>
        </p:txBody>
      </p:sp>
    </p:spTree>
    <p:extLst>
      <p:ext uri="{BB962C8B-B14F-4D97-AF65-F5344CB8AC3E}">
        <p14:creationId xmlns:p14="http://schemas.microsoft.com/office/powerpoint/2010/main" val="314673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CDAF-CAA2-1946-BAD6-A436C429C669}"/>
              </a:ext>
            </a:extLst>
          </p:cNvPr>
          <p:cNvSpPr>
            <a:spLocks noGrp="1"/>
          </p:cNvSpPr>
          <p:nvPr>
            <p:ph type="title"/>
          </p:nvPr>
        </p:nvSpPr>
        <p:spPr/>
        <p:txBody>
          <a:bodyPr/>
          <a:lstStyle/>
          <a:p>
            <a:r>
              <a:rPr lang="de-DE" dirty="0"/>
              <a:t>OK...</a:t>
            </a:r>
          </a:p>
        </p:txBody>
      </p:sp>
      <p:sp>
        <p:nvSpPr>
          <p:cNvPr id="3" name="Content Placeholder 2">
            <a:extLst>
              <a:ext uri="{FF2B5EF4-FFF2-40B4-BE49-F238E27FC236}">
                <a16:creationId xmlns:a16="http://schemas.microsoft.com/office/drawing/2014/main" id="{3D0B0600-A128-8B46-A59E-92A7F0396EA6}"/>
              </a:ext>
            </a:extLst>
          </p:cNvPr>
          <p:cNvSpPr>
            <a:spLocks noGrp="1"/>
          </p:cNvSpPr>
          <p:nvPr>
            <p:ph idx="1"/>
          </p:nvPr>
        </p:nvSpPr>
        <p:spPr/>
        <p:txBody>
          <a:bodyPr/>
          <a:lstStyle/>
          <a:p>
            <a:r>
              <a:rPr lang="de-DE" dirty="0"/>
              <a:t>But </a:t>
            </a:r>
            <a:r>
              <a:rPr lang="de-DE" dirty="0" err="1"/>
              <a:t>how</a:t>
            </a:r>
            <a:r>
              <a:rPr lang="de-DE" dirty="0"/>
              <a:t> do </a:t>
            </a:r>
            <a:r>
              <a:rPr lang="de-DE" dirty="0" err="1"/>
              <a:t>we</a:t>
            </a:r>
            <a:r>
              <a:rPr lang="de-DE" dirty="0"/>
              <a:t> </a:t>
            </a:r>
            <a:r>
              <a:rPr lang="de-DE" dirty="0" err="1"/>
              <a:t>actually</a:t>
            </a:r>
            <a:r>
              <a:rPr lang="de-DE" dirty="0"/>
              <a:t> </a:t>
            </a:r>
            <a:r>
              <a:rPr lang="de-DE" dirty="0" err="1"/>
              <a:t>create</a:t>
            </a:r>
            <a:r>
              <a:rPr lang="de-DE" dirty="0"/>
              <a:t> a </a:t>
            </a:r>
            <a:r>
              <a:rPr lang="de-DE" dirty="0" err="1"/>
              <a:t>scenario</a:t>
            </a:r>
            <a:r>
              <a:rPr lang="de-DE" dirty="0"/>
              <a:t>? </a:t>
            </a:r>
          </a:p>
          <a:p>
            <a:endParaRPr lang="de-DE" dirty="0"/>
          </a:p>
          <a:p>
            <a:r>
              <a:rPr lang="de-DE" dirty="0" err="1"/>
              <a:t>Or</a:t>
            </a:r>
            <a:r>
              <a:rPr lang="de-DE" dirty="0"/>
              <a:t> in </a:t>
            </a:r>
            <a:r>
              <a:rPr lang="de-DE" dirty="0" err="1"/>
              <a:t>other</a:t>
            </a:r>
            <a:r>
              <a:rPr lang="de-DE" dirty="0"/>
              <a:t> </a:t>
            </a:r>
            <a:r>
              <a:rPr lang="de-DE" dirty="0" err="1"/>
              <a:t>words</a:t>
            </a:r>
            <a:r>
              <a:rPr lang="de-DE" dirty="0"/>
              <a:t>:</a:t>
            </a:r>
          </a:p>
          <a:p>
            <a:endParaRPr lang="de-DE" dirty="0"/>
          </a:p>
          <a:p>
            <a:r>
              <a:rPr lang="de-DE" dirty="0" err="1"/>
              <a:t>How</a:t>
            </a:r>
            <a:r>
              <a:rPr lang="de-DE" dirty="0"/>
              <a:t> </a:t>
            </a:r>
            <a:r>
              <a:rPr lang="de-DE" dirty="0" err="1"/>
              <a:t>can</a:t>
            </a:r>
            <a:r>
              <a:rPr lang="de-DE" dirty="0"/>
              <a:t> </a:t>
            </a:r>
            <a:r>
              <a:rPr lang="de-DE" dirty="0" err="1"/>
              <a:t>we</a:t>
            </a:r>
            <a:r>
              <a:rPr lang="de-DE" dirty="0"/>
              <a:t> </a:t>
            </a:r>
            <a:r>
              <a:rPr lang="de-DE" dirty="0" err="1"/>
              <a:t>estimate</a:t>
            </a:r>
            <a:r>
              <a:rPr lang="de-DE" dirty="0"/>
              <a:t> </a:t>
            </a:r>
            <a:r>
              <a:rPr lang="de-DE" dirty="0" err="1"/>
              <a:t>future</a:t>
            </a:r>
            <a:r>
              <a:rPr lang="de-DE" dirty="0"/>
              <a:t> </a:t>
            </a:r>
            <a:r>
              <a:rPr lang="de-DE" dirty="0" err="1"/>
              <a:t>changes</a:t>
            </a:r>
            <a:r>
              <a:rPr lang="de-DE" dirty="0"/>
              <a:t> in </a:t>
            </a:r>
            <a:r>
              <a:rPr lang="de-DE" dirty="0" err="1"/>
              <a:t>biodiversity</a:t>
            </a:r>
            <a:r>
              <a:rPr lang="de-DE" dirty="0"/>
              <a:t> </a:t>
            </a:r>
            <a:r>
              <a:rPr lang="de-DE" dirty="0" err="1"/>
              <a:t>and</a:t>
            </a:r>
            <a:r>
              <a:rPr lang="de-DE" dirty="0"/>
              <a:t>/</a:t>
            </a:r>
            <a:r>
              <a:rPr lang="de-DE" dirty="0" err="1"/>
              <a:t>or</a:t>
            </a:r>
            <a:r>
              <a:rPr lang="de-DE" dirty="0"/>
              <a:t> </a:t>
            </a:r>
            <a:r>
              <a:rPr lang="de-DE" dirty="0" err="1"/>
              <a:t>ecosystem</a:t>
            </a:r>
            <a:r>
              <a:rPr lang="de-DE" dirty="0"/>
              <a:t> </a:t>
            </a:r>
            <a:r>
              <a:rPr lang="de-DE" dirty="0" err="1"/>
              <a:t>services</a:t>
            </a:r>
            <a:r>
              <a:rPr lang="de-DE" dirty="0"/>
              <a:t>?</a:t>
            </a:r>
          </a:p>
        </p:txBody>
      </p:sp>
    </p:spTree>
    <p:extLst>
      <p:ext uri="{BB962C8B-B14F-4D97-AF65-F5344CB8AC3E}">
        <p14:creationId xmlns:p14="http://schemas.microsoft.com/office/powerpoint/2010/main" val="155278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7C819-2DA5-4C4A-9056-77D53CBD32E6}"/>
              </a:ext>
            </a:extLst>
          </p:cNvPr>
          <p:cNvPicPr>
            <a:picLocks noChangeAspect="1"/>
          </p:cNvPicPr>
          <p:nvPr/>
        </p:nvPicPr>
        <p:blipFill>
          <a:blip r:embed="rId2"/>
          <a:stretch>
            <a:fillRect/>
          </a:stretch>
        </p:blipFill>
        <p:spPr>
          <a:xfrm>
            <a:off x="380144" y="383058"/>
            <a:ext cx="8424809" cy="6098805"/>
          </a:xfrm>
          <a:prstGeom prst="rect">
            <a:avLst/>
          </a:prstGeom>
        </p:spPr>
      </p:pic>
      <p:sp>
        <p:nvSpPr>
          <p:cNvPr id="2" name="TextBox 1">
            <a:extLst>
              <a:ext uri="{FF2B5EF4-FFF2-40B4-BE49-F238E27FC236}">
                <a16:creationId xmlns:a16="http://schemas.microsoft.com/office/drawing/2014/main" id="{471DF3F0-2061-034F-A0E3-659A2AB85E75}"/>
              </a:ext>
            </a:extLst>
          </p:cNvPr>
          <p:cNvSpPr txBox="1"/>
          <p:nvPr/>
        </p:nvSpPr>
        <p:spPr>
          <a:xfrm>
            <a:off x="7064679" y="588724"/>
            <a:ext cx="1628384" cy="369332"/>
          </a:xfrm>
          <a:prstGeom prst="rect">
            <a:avLst/>
          </a:prstGeom>
          <a:noFill/>
        </p:spPr>
        <p:txBody>
          <a:bodyPr wrap="square" rtlCol="0">
            <a:spAutoFit/>
          </a:bodyPr>
          <a:lstStyle/>
          <a:p>
            <a:r>
              <a:rPr lang="de-DE" dirty="0" err="1"/>
              <a:t>Depends</a:t>
            </a:r>
            <a:r>
              <a:rPr lang="de-DE" dirty="0"/>
              <a:t>...</a:t>
            </a:r>
          </a:p>
        </p:txBody>
      </p:sp>
    </p:spTree>
    <p:extLst>
      <p:ext uri="{BB962C8B-B14F-4D97-AF65-F5344CB8AC3E}">
        <p14:creationId xmlns:p14="http://schemas.microsoft.com/office/powerpoint/2010/main" val="264868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37585-8BCC-EB42-B645-70F206D621A8}"/>
              </a:ext>
            </a:extLst>
          </p:cNvPr>
          <p:cNvSpPr>
            <a:spLocks noGrp="1"/>
          </p:cNvSpPr>
          <p:nvPr>
            <p:ph type="title"/>
          </p:nvPr>
        </p:nvSpPr>
        <p:spPr>
          <a:xfrm>
            <a:off x="628650" y="365127"/>
            <a:ext cx="7886700" cy="519452"/>
          </a:xfrm>
        </p:spPr>
        <p:txBody>
          <a:bodyPr>
            <a:normAutofit fontScale="90000"/>
          </a:bodyPr>
          <a:lstStyle/>
          <a:p>
            <a:r>
              <a:rPr lang="de-DE" dirty="0"/>
              <a:t>The </a:t>
            </a:r>
            <a:r>
              <a:rPr lang="de-DE" dirty="0" err="1"/>
              <a:t>issue</a:t>
            </a:r>
            <a:r>
              <a:rPr lang="de-DE" dirty="0"/>
              <a:t> </a:t>
            </a:r>
            <a:r>
              <a:rPr lang="de-DE" dirty="0" err="1"/>
              <a:t>of</a:t>
            </a:r>
            <a:r>
              <a:rPr lang="de-DE" dirty="0"/>
              <a:t> </a:t>
            </a:r>
            <a:r>
              <a:rPr lang="de-DE" dirty="0" err="1"/>
              <a:t>scale</a:t>
            </a:r>
            <a:r>
              <a:rPr lang="de-DE" dirty="0"/>
              <a:t>!</a:t>
            </a:r>
          </a:p>
        </p:txBody>
      </p:sp>
      <p:pic>
        <p:nvPicPr>
          <p:cNvPr id="7" name="Picture 6">
            <a:extLst>
              <a:ext uri="{FF2B5EF4-FFF2-40B4-BE49-F238E27FC236}">
                <a16:creationId xmlns:a16="http://schemas.microsoft.com/office/drawing/2014/main" id="{9343A007-0CD0-F94D-B556-5B1760E23CC0}"/>
              </a:ext>
            </a:extLst>
          </p:cNvPr>
          <p:cNvPicPr>
            <a:picLocks noChangeAspect="1"/>
          </p:cNvPicPr>
          <p:nvPr/>
        </p:nvPicPr>
        <p:blipFill>
          <a:blip r:embed="rId2"/>
          <a:stretch>
            <a:fillRect/>
          </a:stretch>
        </p:blipFill>
        <p:spPr>
          <a:xfrm>
            <a:off x="1846161" y="956242"/>
            <a:ext cx="5451677" cy="5772363"/>
          </a:xfrm>
          <a:prstGeom prst="rect">
            <a:avLst/>
          </a:prstGeom>
        </p:spPr>
      </p:pic>
      <p:pic>
        <p:nvPicPr>
          <p:cNvPr id="5" name="Picture 4">
            <a:extLst>
              <a:ext uri="{FF2B5EF4-FFF2-40B4-BE49-F238E27FC236}">
                <a16:creationId xmlns:a16="http://schemas.microsoft.com/office/drawing/2014/main" id="{7FFB6C70-5583-0048-B3BA-F3C7E3257DE4}"/>
              </a:ext>
            </a:extLst>
          </p:cNvPr>
          <p:cNvPicPr>
            <a:picLocks noChangeAspect="1"/>
          </p:cNvPicPr>
          <p:nvPr/>
        </p:nvPicPr>
        <p:blipFill>
          <a:blip r:embed="rId3"/>
          <a:stretch>
            <a:fillRect/>
          </a:stretch>
        </p:blipFill>
        <p:spPr>
          <a:xfrm>
            <a:off x="1500055" y="1121559"/>
            <a:ext cx="6143887" cy="5441728"/>
          </a:xfrm>
          <a:prstGeom prst="rect">
            <a:avLst/>
          </a:prstGeom>
        </p:spPr>
      </p:pic>
    </p:spTree>
    <p:extLst>
      <p:ext uri="{BB962C8B-B14F-4D97-AF65-F5344CB8AC3E}">
        <p14:creationId xmlns:p14="http://schemas.microsoft.com/office/powerpoint/2010/main" val="12000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25F-406B-4744-958D-477EB7299DB3}"/>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create</a:t>
            </a:r>
            <a:r>
              <a:rPr lang="de-DE" dirty="0"/>
              <a:t> a </a:t>
            </a:r>
            <a:r>
              <a:rPr lang="de-DE" dirty="0" err="1"/>
              <a:t>scenario</a:t>
            </a:r>
            <a:r>
              <a:rPr lang="de-DE" dirty="0"/>
              <a:t>?</a:t>
            </a:r>
          </a:p>
        </p:txBody>
      </p:sp>
      <p:sp>
        <p:nvSpPr>
          <p:cNvPr id="3" name="Content Placeholder 2">
            <a:extLst>
              <a:ext uri="{FF2B5EF4-FFF2-40B4-BE49-F238E27FC236}">
                <a16:creationId xmlns:a16="http://schemas.microsoft.com/office/drawing/2014/main" id="{975DF366-3A43-874C-9B67-422E88BC590D}"/>
              </a:ext>
            </a:extLst>
          </p:cNvPr>
          <p:cNvSpPr>
            <a:spLocks noGrp="1"/>
          </p:cNvSpPr>
          <p:nvPr>
            <p:ph idx="1"/>
          </p:nvPr>
        </p:nvSpPr>
        <p:spPr>
          <a:xfrm>
            <a:off x="4788490" y="1825625"/>
            <a:ext cx="3726860" cy="4351338"/>
          </a:xfrm>
        </p:spPr>
        <p:txBody>
          <a:bodyPr/>
          <a:lstStyle/>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Pathways of development</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Population growth</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Fossil fuel usage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Projection of direct drivers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Land use change</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Climate change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Impact on biodiversity &amp; ES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End point of analysis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No feedback interaction</a:t>
            </a:r>
          </a:p>
          <a:p>
            <a:endParaRPr lang="de-DE" dirty="0"/>
          </a:p>
        </p:txBody>
      </p:sp>
      <p:pic>
        <p:nvPicPr>
          <p:cNvPr id="4" name="Picture 2">
            <a:extLst>
              <a:ext uri="{FF2B5EF4-FFF2-40B4-BE49-F238E27FC236}">
                <a16:creationId xmlns:a16="http://schemas.microsoft.com/office/drawing/2014/main" id="{85733CA8-A142-2848-8B41-52BC618AB2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829" y="185855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B9927B2-BE22-DC47-8850-1D9A8414C87A}"/>
              </a:ext>
            </a:extLst>
          </p:cNvPr>
          <p:cNvSpPr/>
          <p:nvPr/>
        </p:nvSpPr>
        <p:spPr>
          <a:xfrm>
            <a:off x="628650" y="1690689"/>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F6A197B4-AEA8-774C-86B8-E547687A8C0E}"/>
              </a:ext>
            </a:extLst>
          </p:cNvPr>
          <p:cNvSpPr/>
          <p:nvPr/>
        </p:nvSpPr>
        <p:spPr>
          <a:xfrm>
            <a:off x="665300" y="2826937"/>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4C1F5B83-180D-F54E-9537-1428D985F630}"/>
              </a:ext>
            </a:extLst>
          </p:cNvPr>
          <p:cNvSpPr/>
          <p:nvPr/>
        </p:nvSpPr>
        <p:spPr>
          <a:xfrm>
            <a:off x="405829" y="4039887"/>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563D2DCF-23AF-E441-BB13-5DD30404E944}"/>
              </a:ext>
            </a:extLst>
          </p:cNvPr>
          <p:cNvSpPr/>
          <p:nvPr/>
        </p:nvSpPr>
        <p:spPr>
          <a:xfrm>
            <a:off x="2745844" y="4030242"/>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763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E74B-F895-D949-996C-D10EACD6ABF1}"/>
              </a:ext>
            </a:extLst>
          </p:cNvPr>
          <p:cNvSpPr>
            <a:spLocks noGrp="1"/>
          </p:cNvSpPr>
          <p:nvPr>
            <p:ph type="title"/>
          </p:nvPr>
        </p:nvSpPr>
        <p:spPr/>
        <p:txBody>
          <a:bodyPr/>
          <a:lstStyle/>
          <a:p>
            <a:r>
              <a:rPr lang="de-DE" dirty="0"/>
              <a:t>Narrative </a:t>
            </a:r>
            <a:r>
              <a:rPr lang="de-DE" dirty="0" err="1"/>
              <a:t>development</a:t>
            </a:r>
            <a:endParaRPr lang="de-DE" dirty="0"/>
          </a:p>
        </p:txBody>
      </p:sp>
      <p:sp>
        <p:nvSpPr>
          <p:cNvPr id="3" name="Content Placeholder 2">
            <a:extLst>
              <a:ext uri="{FF2B5EF4-FFF2-40B4-BE49-F238E27FC236}">
                <a16:creationId xmlns:a16="http://schemas.microsoft.com/office/drawing/2014/main" id="{2FCC2BEC-F47D-1F40-A4C1-F6EE36A66F12}"/>
              </a:ext>
            </a:extLst>
          </p:cNvPr>
          <p:cNvSpPr>
            <a:spLocks noGrp="1"/>
          </p:cNvSpPr>
          <p:nvPr>
            <p:ph idx="1"/>
          </p:nvPr>
        </p:nvSpPr>
        <p:spPr>
          <a:xfrm>
            <a:off x="628650" y="1825625"/>
            <a:ext cx="3758155" cy="4351338"/>
          </a:xfrm>
        </p:spPr>
        <p:txBody>
          <a:bodyPr>
            <a:normAutofit fontScale="92500"/>
          </a:bodyPr>
          <a:lstStyle/>
          <a:p>
            <a:endParaRPr lang="de-DE" dirty="0"/>
          </a:p>
          <a:p>
            <a:r>
              <a:rPr lang="de-DE" dirty="0"/>
              <a:t>The </a:t>
            </a:r>
            <a:r>
              <a:rPr lang="de-DE" dirty="0" err="1"/>
              <a:t>Shared</a:t>
            </a:r>
            <a:r>
              <a:rPr lang="de-DE" dirty="0"/>
              <a:t> </a:t>
            </a:r>
            <a:r>
              <a:rPr lang="de-DE" dirty="0" err="1"/>
              <a:t>Socio-economic</a:t>
            </a:r>
            <a:r>
              <a:rPr lang="de-DE" dirty="0"/>
              <a:t> </a:t>
            </a:r>
            <a:r>
              <a:rPr lang="de-DE" dirty="0" err="1"/>
              <a:t>Pathways</a:t>
            </a:r>
            <a:r>
              <a:rPr lang="de-DE" dirty="0"/>
              <a:t> (global)</a:t>
            </a:r>
          </a:p>
          <a:p>
            <a:r>
              <a:rPr lang="de-DE" dirty="0"/>
              <a:t>Regional narratives (</a:t>
            </a:r>
            <a:r>
              <a:rPr lang="de-DE" dirty="0" err="1"/>
              <a:t>Satoyama</a:t>
            </a:r>
            <a:r>
              <a:rPr lang="de-DE" dirty="0"/>
              <a:t>, Wales, etc.)</a:t>
            </a:r>
          </a:p>
          <a:p>
            <a:pPr marL="0" indent="0">
              <a:buNone/>
            </a:pPr>
            <a:endParaRPr lang="de-DE" dirty="0"/>
          </a:p>
          <a:p>
            <a:r>
              <a:rPr lang="de-DE" dirty="0" err="1"/>
              <a:t>Where</a:t>
            </a:r>
            <a:r>
              <a:rPr lang="de-DE" dirty="0"/>
              <a:t> IPBES </a:t>
            </a:r>
            <a:r>
              <a:rPr lang="de-DE" dirty="0" err="1"/>
              <a:t>wants</a:t>
            </a:r>
            <a:r>
              <a:rPr lang="de-DE" dirty="0"/>
              <a:t> </a:t>
            </a:r>
            <a:r>
              <a:rPr lang="de-DE" dirty="0" err="1"/>
              <a:t>to</a:t>
            </a:r>
            <a:r>
              <a:rPr lang="de-DE" dirty="0"/>
              <a:t> </a:t>
            </a:r>
            <a:r>
              <a:rPr lang="de-DE" dirty="0" err="1"/>
              <a:t>go</a:t>
            </a:r>
            <a:endParaRPr lang="de-DE" dirty="0"/>
          </a:p>
          <a:p>
            <a:pPr lvl="1"/>
            <a:r>
              <a:rPr lang="de-DE" dirty="0"/>
              <a:t>Nature </a:t>
            </a:r>
            <a:r>
              <a:rPr lang="de-DE" dirty="0" err="1"/>
              <a:t>visions</a:t>
            </a:r>
            <a:endParaRPr lang="de-DE" dirty="0"/>
          </a:p>
          <a:p>
            <a:endParaRPr lang="de-DE" dirty="0"/>
          </a:p>
        </p:txBody>
      </p:sp>
      <p:pic>
        <p:nvPicPr>
          <p:cNvPr id="4" name="Picture 2">
            <a:extLst>
              <a:ext uri="{FF2B5EF4-FFF2-40B4-BE49-F238E27FC236}">
                <a16:creationId xmlns:a16="http://schemas.microsoft.com/office/drawing/2014/main" id="{2A589B5F-0657-3A4D-8CC0-90CA19A713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14307"/>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DD578F7B-6264-3846-AF59-17587477D6D7}"/>
              </a:ext>
            </a:extLst>
          </p:cNvPr>
          <p:cNvSpPr/>
          <p:nvPr/>
        </p:nvSpPr>
        <p:spPr>
          <a:xfrm>
            <a:off x="4774765" y="1565428"/>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693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platzhalter 2">
            <a:extLst>
              <a:ext uri="{FF2B5EF4-FFF2-40B4-BE49-F238E27FC236}">
                <a16:creationId xmlns:a16="http://schemas.microsoft.com/office/drawing/2014/main" id="{C615EA68-B33F-BA48-997E-188F678AB94A}"/>
              </a:ext>
            </a:extLst>
          </p:cNvPr>
          <p:cNvSpPr>
            <a:spLocks noGrp="1"/>
          </p:cNvSpPr>
          <p:nvPr>
            <p:ph type="body" sz="quarter" idx="11"/>
          </p:nvPr>
        </p:nvSpPr>
        <p:spPr bwMode="auto">
          <a:xfrm>
            <a:off x="5310066" y="2027178"/>
            <a:ext cx="3473834" cy="386394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Shared socioeconomic pathways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narrative descriptions of future societal development</a:t>
            </a:r>
          </a:p>
          <a:p>
            <a:pPr lvl="2" indent="-474398">
              <a:lnSpc>
                <a:spcPct val="150000"/>
              </a:lnSpc>
              <a:spcBef>
                <a:spcPct val="0"/>
              </a:spcBef>
              <a:buNone/>
              <a:defRPr/>
            </a:pPr>
            <a:r>
              <a:rPr lang="en-US" altLang="en-US" sz="1260" dirty="0">
                <a:latin typeface="Verdana" charset="0"/>
                <a:ea typeface="ＭＳ Ｐゴシック" charset="-128"/>
              </a:rPr>
              <a:t>(O’Neill et al. 2015 Glob. </a:t>
            </a:r>
            <a:r>
              <a:rPr lang="en-US" altLang="en-US" sz="1260" dirty="0" err="1">
                <a:latin typeface="Verdana" charset="0"/>
                <a:ea typeface="ＭＳ Ｐゴシック" charset="-128"/>
              </a:rPr>
              <a:t>Env</a:t>
            </a:r>
            <a:r>
              <a:rPr lang="en-US" altLang="en-US" sz="1260" dirty="0">
                <a:latin typeface="Verdana" charset="0"/>
                <a:ea typeface="ＭＳ Ｐゴシック" charset="-128"/>
              </a:rPr>
              <a:t>. Ch.)</a:t>
            </a:r>
          </a:p>
          <a:p>
            <a:pPr lvl="2" indent="0">
              <a:lnSpc>
                <a:spcPct val="150000"/>
              </a:lnSpc>
              <a:spcBef>
                <a:spcPct val="0"/>
              </a:spcBef>
              <a:buNone/>
              <a:defRPr/>
            </a:pPr>
            <a:endParaRPr lang="en-US" altLang="en-US" sz="1440" dirty="0">
              <a:latin typeface="Verdana" charset="0"/>
              <a:ea typeface="ＭＳ Ｐゴシック" charset="-128"/>
            </a:endParaRPr>
          </a:p>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Used in climate change models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Faster to implement</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Provide global context to regional approaches</a:t>
            </a:r>
          </a:p>
          <a:p>
            <a:pPr marL="901642" lvl="2" indent="-257204">
              <a:lnSpc>
                <a:spcPct val="150000"/>
              </a:lnSpc>
              <a:spcBef>
                <a:spcPct val="0"/>
              </a:spcBef>
              <a:buFont typeface="Wingdings" charset="2"/>
              <a:buChar char="v"/>
              <a:defRPr/>
            </a:pPr>
            <a:endParaRPr lang="en-US" altLang="en-US" sz="1440" dirty="0">
              <a:latin typeface="Verdana" charset="0"/>
              <a:ea typeface="ＭＳ Ｐゴシック" charset="-128"/>
            </a:endParaRPr>
          </a:p>
        </p:txBody>
      </p:sp>
      <p:sp>
        <p:nvSpPr>
          <p:cNvPr id="22530" name="Textplatzhalter 3">
            <a:extLst>
              <a:ext uri="{FF2B5EF4-FFF2-40B4-BE49-F238E27FC236}">
                <a16:creationId xmlns:a16="http://schemas.microsoft.com/office/drawing/2014/main" id="{CCA155EC-AD81-B642-A2E7-00BFD08C689C}"/>
              </a:ext>
            </a:extLst>
          </p:cNvPr>
          <p:cNvSpPr>
            <a:spLocks noGrp="1"/>
          </p:cNvSpPr>
          <p:nvPr>
            <p:ph type="body" sz="quarter" idx="12"/>
          </p:nvPr>
        </p:nvSpPr>
        <p:spPr bwMode="auto">
          <a:xfrm>
            <a:off x="405829" y="1372708"/>
            <a:ext cx="7836489" cy="4858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latin typeface="Verdana" panose="020B0604030504040204" pitchFamily="34" charset="0"/>
                <a:ea typeface="ＭＳ Ｐゴシック" panose="020B0600070205080204" pitchFamily="34" charset="-128"/>
              </a:rPr>
              <a:t>Global</a:t>
            </a:r>
          </a:p>
        </p:txBody>
      </p:sp>
      <p:sp>
        <p:nvSpPr>
          <p:cNvPr id="22531" name="TextBox 1">
            <a:extLst>
              <a:ext uri="{FF2B5EF4-FFF2-40B4-BE49-F238E27FC236}">
                <a16:creationId xmlns:a16="http://schemas.microsoft.com/office/drawing/2014/main" id="{BB9DB7D0-F83A-CC4D-9272-0C77C095EA02}"/>
              </a:ext>
            </a:extLst>
          </p:cNvPr>
          <p:cNvSpPr txBox="1">
            <a:spLocks noChangeArrowheads="1"/>
          </p:cNvSpPr>
          <p:nvPr/>
        </p:nvSpPr>
        <p:spPr bwMode="auto">
          <a:xfrm>
            <a:off x="405828" y="5990290"/>
            <a:ext cx="807105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0" dirty="0" err="1"/>
              <a:t>Kok</a:t>
            </a:r>
            <a:r>
              <a:rPr lang="en-US" altLang="en-US" sz="1620" dirty="0"/>
              <a:t> et al. 2016 (Sustainable Science) “SSPs as a basis to preparation of global IPBES scenarios”</a:t>
            </a:r>
          </a:p>
        </p:txBody>
      </p:sp>
      <p:pic>
        <p:nvPicPr>
          <p:cNvPr id="22532" name="Picture 4">
            <a:extLst>
              <a:ext uri="{FF2B5EF4-FFF2-40B4-BE49-F238E27FC236}">
                <a16:creationId xmlns:a16="http://schemas.microsoft.com/office/drawing/2014/main" id="{5030DF82-3A9F-DA47-8194-8B4AE7F62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41" y="2573046"/>
            <a:ext cx="4831358" cy="27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89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2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2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359E-E92B-B947-BA6D-17D06F8C2CA6}"/>
              </a:ext>
            </a:extLst>
          </p:cNvPr>
          <p:cNvSpPr>
            <a:spLocks noGrp="1"/>
          </p:cNvSpPr>
          <p:nvPr>
            <p:ph type="title"/>
          </p:nvPr>
        </p:nvSpPr>
        <p:spPr/>
        <p:txBody>
          <a:bodyPr/>
          <a:lstStyle/>
          <a:p>
            <a:r>
              <a:rPr lang="de-DE" dirty="0"/>
              <a:t>Translation </a:t>
            </a:r>
            <a:r>
              <a:rPr lang="de-DE" dirty="0" err="1"/>
              <a:t>to</a:t>
            </a:r>
            <a:r>
              <a:rPr lang="de-DE" dirty="0"/>
              <a:t> quantitative </a:t>
            </a:r>
            <a:r>
              <a:rPr lang="de-DE" dirty="0" err="1"/>
              <a:t>metrics</a:t>
            </a:r>
            <a:endParaRPr lang="de-DE" dirty="0"/>
          </a:p>
        </p:txBody>
      </p:sp>
      <p:sp>
        <p:nvSpPr>
          <p:cNvPr id="3" name="Content Placeholder 2">
            <a:extLst>
              <a:ext uri="{FF2B5EF4-FFF2-40B4-BE49-F238E27FC236}">
                <a16:creationId xmlns:a16="http://schemas.microsoft.com/office/drawing/2014/main" id="{3E77B10B-8E2C-3D48-9155-3D9773E25E27}"/>
              </a:ext>
            </a:extLst>
          </p:cNvPr>
          <p:cNvSpPr>
            <a:spLocks noGrp="1"/>
          </p:cNvSpPr>
          <p:nvPr>
            <p:ph idx="1"/>
          </p:nvPr>
        </p:nvSpPr>
        <p:spPr>
          <a:xfrm>
            <a:off x="628651" y="1825625"/>
            <a:ext cx="3851468" cy="4351338"/>
          </a:xfrm>
        </p:spPr>
        <p:txBody>
          <a:bodyPr>
            <a:normAutofit fontScale="70000" lnSpcReduction="20000"/>
          </a:bodyPr>
          <a:lstStyle/>
          <a:p>
            <a:r>
              <a:rPr lang="de-DE" dirty="0"/>
              <a:t>Integrated Assessment Models (IAMs)</a:t>
            </a:r>
          </a:p>
          <a:p>
            <a:r>
              <a:rPr lang="de-DE" dirty="0">
                <a:hlinkClick r:id="rId2">
                  <a:extLst>
                    <a:ext uri="{A12FA001-AC4F-418D-AE19-62706E023703}">
                      <ahyp:hlinkClr xmlns:ahyp="http://schemas.microsoft.com/office/drawing/2018/hyperlinkcolor" val="tx"/>
                    </a:ext>
                  </a:extLst>
                </a:hlinkClick>
              </a:rPr>
              <a:t> http://sedac.ciesin.columbia.edu/mva/iamcc.tg/mva-questions.html</a:t>
            </a:r>
            <a:endParaRPr lang="de-DE" dirty="0"/>
          </a:p>
          <a:p>
            <a:endParaRPr lang="de-DE" dirty="0"/>
          </a:p>
          <a:p>
            <a:r>
              <a:rPr lang="de-DE" dirty="0"/>
              <a:t>Input </a:t>
            </a:r>
            <a:r>
              <a:rPr lang="de-DE" dirty="0" err="1"/>
              <a:t>the</a:t>
            </a:r>
            <a:r>
              <a:rPr lang="de-DE" dirty="0"/>
              <a:t> narratives, </a:t>
            </a:r>
            <a:r>
              <a:rPr lang="de-DE" dirty="0" err="1"/>
              <a:t>and</a:t>
            </a:r>
            <a:r>
              <a:rPr lang="de-DE" dirty="0"/>
              <a:t> </a:t>
            </a:r>
            <a:r>
              <a:rPr lang="de-DE" dirty="0" err="1"/>
              <a:t>transform</a:t>
            </a:r>
            <a:r>
              <a:rPr lang="de-DE" dirty="0"/>
              <a:t> </a:t>
            </a:r>
            <a:r>
              <a:rPr lang="de-DE" dirty="0" err="1"/>
              <a:t>them</a:t>
            </a:r>
            <a:r>
              <a:rPr lang="de-DE" dirty="0"/>
              <a:t> </a:t>
            </a:r>
            <a:r>
              <a:rPr lang="de-DE" dirty="0" err="1"/>
              <a:t>into</a:t>
            </a:r>
            <a:r>
              <a:rPr lang="de-DE" dirty="0"/>
              <a:t> quantitative </a:t>
            </a:r>
            <a:r>
              <a:rPr lang="de-DE" dirty="0" err="1"/>
              <a:t>outputs</a:t>
            </a:r>
            <a:r>
              <a:rPr lang="de-DE" dirty="0"/>
              <a:t> </a:t>
            </a:r>
            <a:r>
              <a:rPr lang="de-DE" dirty="0" err="1"/>
              <a:t>through</a:t>
            </a:r>
            <a:r>
              <a:rPr lang="de-DE" dirty="0"/>
              <a:t> different </a:t>
            </a:r>
            <a:r>
              <a:rPr lang="de-DE" dirty="0" err="1"/>
              <a:t>interacting</a:t>
            </a:r>
            <a:r>
              <a:rPr lang="de-DE" dirty="0"/>
              <a:t> </a:t>
            </a:r>
            <a:r>
              <a:rPr lang="de-DE" dirty="0" err="1"/>
              <a:t>modules</a:t>
            </a:r>
            <a:endParaRPr lang="de-DE" dirty="0"/>
          </a:p>
          <a:p>
            <a:r>
              <a:rPr lang="de-DE" dirty="0"/>
              <a:t>Demand </a:t>
            </a:r>
            <a:r>
              <a:rPr lang="de-DE" dirty="0" err="1"/>
              <a:t>for</a:t>
            </a:r>
            <a:r>
              <a:rPr lang="de-DE" dirty="0"/>
              <a:t> </a:t>
            </a:r>
            <a:r>
              <a:rPr lang="de-DE" dirty="0" err="1"/>
              <a:t>agricultural</a:t>
            </a:r>
            <a:r>
              <a:rPr lang="de-DE" dirty="0"/>
              <a:t> </a:t>
            </a:r>
            <a:r>
              <a:rPr lang="de-DE" dirty="0" err="1"/>
              <a:t>and</a:t>
            </a:r>
            <a:r>
              <a:rPr lang="de-DE" dirty="0"/>
              <a:t> </a:t>
            </a:r>
            <a:r>
              <a:rPr lang="de-DE" dirty="0" err="1"/>
              <a:t>forestry</a:t>
            </a:r>
            <a:r>
              <a:rPr lang="de-DE" dirty="0"/>
              <a:t> </a:t>
            </a:r>
            <a:r>
              <a:rPr lang="de-DE" dirty="0" err="1"/>
              <a:t>products</a:t>
            </a:r>
            <a:endParaRPr lang="de-DE" dirty="0"/>
          </a:p>
          <a:p>
            <a:r>
              <a:rPr lang="de-DE" dirty="0"/>
              <a:t>Output </a:t>
            </a:r>
            <a:r>
              <a:rPr lang="de-DE" dirty="0" err="1"/>
              <a:t>projected</a:t>
            </a:r>
            <a:r>
              <a:rPr lang="de-DE" dirty="0"/>
              <a:t> global </a:t>
            </a:r>
            <a:r>
              <a:rPr lang="de-DE" dirty="0" err="1"/>
              <a:t>land</a:t>
            </a:r>
            <a:r>
              <a:rPr lang="de-DE" dirty="0"/>
              <a:t> </a:t>
            </a:r>
            <a:r>
              <a:rPr lang="de-DE" dirty="0" err="1"/>
              <a:t>use</a:t>
            </a:r>
            <a:r>
              <a:rPr lang="de-DE" dirty="0"/>
              <a:t> </a:t>
            </a:r>
            <a:r>
              <a:rPr lang="de-DE" dirty="0" err="1"/>
              <a:t>change</a:t>
            </a:r>
            <a:endParaRPr lang="de-DE" dirty="0"/>
          </a:p>
          <a:p>
            <a:r>
              <a:rPr lang="de-DE" dirty="0" err="1"/>
              <a:t>Very</a:t>
            </a:r>
            <a:r>
              <a:rPr lang="de-DE" dirty="0"/>
              <a:t> </a:t>
            </a:r>
            <a:r>
              <a:rPr lang="de-DE" dirty="0" err="1"/>
              <a:t>coarse</a:t>
            </a:r>
            <a:r>
              <a:rPr lang="de-DE" dirty="0"/>
              <a:t> </a:t>
            </a:r>
            <a:r>
              <a:rPr lang="de-DE" dirty="0" err="1"/>
              <a:t>resolution</a:t>
            </a:r>
            <a:endParaRPr lang="de-DE" dirty="0"/>
          </a:p>
        </p:txBody>
      </p:sp>
      <p:pic>
        <p:nvPicPr>
          <p:cNvPr id="4" name="Picture 2">
            <a:extLst>
              <a:ext uri="{FF2B5EF4-FFF2-40B4-BE49-F238E27FC236}">
                <a16:creationId xmlns:a16="http://schemas.microsoft.com/office/drawing/2014/main" id="{63673229-9B11-674E-9D5C-E00A8CE97B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0118"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F75B788F-59C5-9B44-836B-1EB945770A58}"/>
              </a:ext>
            </a:extLst>
          </p:cNvPr>
          <p:cNvSpPr/>
          <p:nvPr/>
        </p:nvSpPr>
        <p:spPr>
          <a:xfrm>
            <a:off x="4699609" y="2166678"/>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27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303B-1F06-4746-84A3-6B1B05B7605C}"/>
              </a:ext>
            </a:extLst>
          </p:cNvPr>
          <p:cNvSpPr>
            <a:spLocks noGrp="1"/>
          </p:cNvSpPr>
          <p:nvPr>
            <p:ph type="title"/>
          </p:nvPr>
        </p:nvSpPr>
        <p:spPr/>
        <p:txBody>
          <a:bodyPr/>
          <a:lstStyle/>
          <a:p>
            <a:r>
              <a:rPr lang="de-DE" dirty="0" err="1"/>
              <a:t>Overview</a:t>
            </a:r>
            <a:endParaRPr lang="de-DE" dirty="0"/>
          </a:p>
        </p:txBody>
      </p:sp>
      <p:sp>
        <p:nvSpPr>
          <p:cNvPr id="3" name="Content Placeholder 2">
            <a:extLst>
              <a:ext uri="{FF2B5EF4-FFF2-40B4-BE49-F238E27FC236}">
                <a16:creationId xmlns:a16="http://schemas.microsoft.com/office/drawing/2014/main" id="{FFF2EE23-6964-4F4D-B248-AD84850F1975}"/>
              </a:ext>
            </a:extLst>
          </p:cNvPr>
          <p:cNvSpPr>
            <a:spLocks noGrp="1"/>
          </p:cNvSpPr>
          <p:nvPr>
            <p:ph idx="1"/>
          </p:nvPr>
        </p:nvSpPr>
        <p:spPr/>
        <p:txBody>
          <a:bodyPr>
            <a:normAutofit/>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a:p>
            <a:r>
              <a:rPr lang="de-DE" dirty="0" err="1"/>
              <a:t>Participatory</a:t>
            </a:r>
            <a:r>
              <a:rPr lang="de-DE" dirty="0"/>
              <a:t> </a:t>
            </a:r>
            <a:r>
              <a:rPr lang="de-DE" dirty="0" err="1"/>
              <a:t>scenario</a:t>
            </a:r>
            <a:r>
              <a:rPr lang="de-DE" dirty="0"/>
              <a:t> </a:t>
            </a:r>
            <a:r>
              <a:rPr lang="de-DE" dirty="0" err="1"/>
              <a:t>development</a:t>
            </a:r>
            <a:r>
              <a:rPr lang="de-DE" dirty="0"/>
              <a:t> </a:t>
            </a:r>
            <a:r>
              <a:rPr lang="de-DE" dirty="0" err="1"/>
              <a:t>and</a:t>
            </a:r>
            <a:r>
              <a:rPr lang="de-DE" dirty="0"/>
              <a:t> narratives</a:t>
            </a:r>
          </a:p>
          <a:p>
            <a:r>
              <a:rPr lang="de-DE" dirty="0"/>
              <a:t>DPSIR </a:t>
            </a:r>
            <a:r>
              <a:rPr lang="de-DE" dirty="0" err="1"/>
              <a:t>framework</a:t>
            </a:r>
            <a:r>
              <a:rPr lang="de-DE" dirty="0"/>
              <a:t>/IPBES</a:t>
            </a:r>
          </a:p>
          <a:p>
            <a:r>
              <a:rPr lang="de-DE" dirty="0"/>
              <a:t>Land-</a:t>
            </a:r>
            <a:r>
              <a:rPr lang="de-DE" dirty="0" err="1"/>
              <a:t>use</a:t>
            </a:r>
            <a:r>
              <a:rPr lang="de-DE" dirty="0"/>
              <a:t> </a:t>
            </a:r>
            <a:r>
              <a:rPr lang="de-DE" dirty="0" err="1"/>
              <a:t>change</a:t>
            </a:r>
            <a:r>
              <a:rPr lang="de-DE" dirty="0"/>
              <a:t> </a:t>
            </a:r>
            <a:r>
              <a:rPr lang="de-DE" dirty="0" err="1"/>
              <a:t>modelling</a:t>
            </a:r>
            <a:r>
              <a:rPr lang="de-DE" dirty="0"/>
              <a:t> </a:t>
            </a:r>
            <a:r>
              <a:rPr lang="de-DE" dirty="0" err="1"/>
              <a:t>from</a:t>
            </a:r>
            <a:r>
              <a:rPr lang="de-DE" dirty="0"/>
              <a:t> </a:t>
            </a:r>
            <a:r>
              <a:rPr lang="de-DE" dirty="0" err="1"/>
              <a:t>theory</a:t>
            </a:r>
            <a:r>
              <a:rPr lang="de-DE" dirty="0"/>
              <a:t> </a:t>
            </a:r>
            <a:r>
              <a:rPr lang="de-DE" dirty="0" err="1"/>
              <a:t>to</a:t>
            </a:r>
            <a:r>
              <a:rPr lang="de-DE" dirty="0"/>
              <a:t> </a:t>
            </a:r>
            <a:r>
              <a:rPr lang="de-DE" dirty="0" err="1"/>
              <a:t>practice</a:t>
            </a:r>
            <a:endParaRPr lang="de-DE" dirty="0"/>
          </a:p>
          <a:p>
            <a:r>
              <a:rPr lang="de-DE" dirty="0" err="1"/>
              <a:t>Exercise</a:t>
            </a:r>
            <a:endParaRPr lang="de-DE" dirty="0"/>
          </a:p>
          <a:p>
            <a:endParaRPr lang="de-DE" dirty="0"/>
          </a:p>
        </p:txBody>
      </p:sp>
    </p:spTree>
    <p:extLst>
      <p:ext uri="{BB962C8B-B14F-4D97-AF65-F5344CB8AC3E}">
        <p14:creationId xmlns:p14="http://schemas.microsoft.com/office/powerpoint/2010/main" val="256247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349"/>
          <p:cNvGrpSpPr>
            <a:grpSpLocks/>
          </p:cNvGrpSpPr>
          <p:nvPr/>
        </p:nvGrpSpPr>
        <p:grpSpPr bwMode="auto">
          <a:xfrm>
            <a:off x="17463" y="3962400"/>
            <a:ext cx="8669337" cy="2835275"/>
            <a:chOff x="17565" y="644104"/>
            <a:chExt cx="8669235" cy="2834640"/>
          </a:xfrm>
        </p:grpSpPr>
        <p:grpSp>
          <p:nvGrpSpPr>
            <p:cNvPr id="12498" name="Group -1024"/>
            <p:cNvGrpSpPr>
              <a:grpSpLocks/>
            </p:cNvGrpSpPr>
            <p:nvPr/>
          </p:nvGrpSpPr>
          <p:grpSpPr bwMode="auto">
            <a:xfrm>
              <a:off x="4463163" y="644104"/>
              <a:ext cx="4223637" cy="2834640"/>
              <a:chOff x="2891" y="207"/>
              <a:chExt cx="2645" cy="1153"/>
            </a:xfrm>
          </p:grpSpPr>
          <p:sp>
            <p:nvSpPr>
              <p:cNvPr id="12569" name="Freeform 208"/>
              <p:cNvSpPr>
                <a:spLocks noChangeArrowheads="1"/>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0" name="Text Box 209"/>
              <p:cNvSpPr txBox="1">
                <a:spLocks noChangeArrowheads="1"/>
              </p:cNvSpPr>
              <p:nvPr/>
            </p:nvSpPr>
            <p:spPr bwMode="auto">
              <a:xfrm>
                <a:off x="308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71" name="Freeform 210"/>
              <p:cNvSpPr>
                <a:spLocks/>
              </p:cNvSpPr>
              <p:nvPr/>
            </p:nvSpPr>
            <p:spPr bwMode="auto">
              <a:xfrm>
                <a:off x="315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2" name="Text Box 211"/>
              <p:cNvSpPr txBox="1">
                <a:spLocks noChangeArrowheads="1"/>
              </p:cNvSpPr>
              <p:nvPr/>
            </p:nvSpPr>
            <p:spPr bwMode="auto">
              <a:xfrm>
                <a:off x="355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73" name="Freeform 212"/>
              <p:cNvSpPr>
                <a:spLocks/>
              </p:cNvSpPr>
              <p:nvPr/>
            </p:nvSpPr>
            <p:spPr bwMode="auto">
              <a:xfrm>
                <a:off x="361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4" name="Text Box 213"/>
              <p:cNvSpPr txBox="1">
                <a:spLocks noChangeArrowheads="1"/>
              </p:cNvSpPr>
              <p:nvPr/>
            </p:nvSpPr>
            <p:spPr bwMode="auto">
              <a:xfrm>
                <a:off x="401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75" name="Freeform 214"/>
              <p:cNvSpPr>
                <a:spLocks/>
              </p:cNvSpPr>
              <p:nvPr/>
            </p:nvSpPr>
            <p:spPr bwMode="auto">
              <a:xfrm>
                <a:off x="408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6" name="Text Box 215"/>
              <p:cNvSpPr txBox="1">
                <a:spLocks noChangeArrowheads="1"/>
              </p:cNvSpPr>
              <p:nvPr/>
            </p:nvSpPr>
            <p:spPr bwMode="auto">
              <a:xfrm>
                <a:off x="448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77" name="Freeform 216"/>
              <p:cNvSpPr>
                <a:spLocks/>
              </p:cNvSpPr>
              <p:nvPr/>
            </p:nvSpPr>
            <p:spPr bwMode="auto">
              <a:xfrm>
                <a:off x="454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8" name="Text Box 217"/>
              <p:cNvSpPr txBox="1">
                <a:spLocks noChangeArrowheads="1"/>
              </p:cNvSpPr>
              <p:nvPr/>
            </p:nvSpPr>
            <p:spPr bwMode="auto">
              <a:xfrm>
                <a:off x="4944" y="82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79" name="Freeform 218"/>
              <p:cNvSpPr>
                <a:spLocks/>
              </p:cNvSpPr>
              <p:nvPr/>
            </p:nvSpPr>
            <p:spPr bwMode="auto">
              <a:xfrm>
                <a:off x="500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0" name="Text Box 219"/>
              <p:cNvSpPr txBox="1">
                <a:spLocks noChangeArrowheads="1"/>
              </p:cNvSpPr>
              <p:nvPr/>
            </p:nvSpPr>
            <p:spPr bwMode="auto">
              <a:xfrm>
                <a:off x="5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81" name="Freeform 220"/>
              <p:cNvSpPr>
                <a:spLocks/>
              </p:cNvSpPr>
              <p:nvPr/>
            </p:nvSpPr>
            <p:spPr bwMode="auto">
              <a:xfrm>
                <a:off x="5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2" name="Text Box 221"/>
              <p:cNvSpPr txBox="1">
                <a:spLocks noChangeArrowheads="1"/>
              </p:cNvSpPr>
              <p:nvPr/>
            </p:nvSpPr>
            <p:spPr bwMode="auto">
              <a:xfrm rot="-5400000">
                <a:off x="291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83" name="Text Box 222"/>
              <p:cNvSpPr txBox="1">
                <a:spLocks noChangeArrowheads="1"/>
              </p:cNvSpPr>
              <p:nvPr/>
            </p:nvSpPr>
            <p:spPr bwMode="auto">
              <a:xfrm>
                <a:off x="309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84" name="Freeform 223"/>
              <p:cNvSpPr>
                <a:spLocks/>
              </p:cNvSpPr>
              <p:nvPr/>
            </p:nvSpPr>
            <p:spPr bwMode="auto">
              <a:xfrm>
                <a:off x="313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5" name="Text Box 224"/>
              <p:cNvSpPr txBox="1">
                <a:spLocks noChangeArrowheads="1"/>
              </p:cNvSpPr>
              <p:nvPr/>
            </p:nvSpPr>
            <p:spPr bwMode="auto">
              <a:xfrm>
                <a:off x="303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86" name="Freeform 225"/>
              <p:cNvSpPr>
                <a:spLocks/>
              </p:cNvSpPr>
              <p:nvPr/>
            </p:nvSpPr>
            <p:spPr bwMode="auto">
              <a:xfrm>
                <a:off x="313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7" name="Text Box 226"/>
              <p:cNvSpPr txBox="1">
                <a:spLocks noChangeArrowheads="1"/>
              </p:cNvSpPr>
              <p:nvPr/>
            </p:nvSpPr>
            <p:spPr bwMode="auto">
              <a:xfrm>
                <a:off x="300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88" name="Freeform 227"/>
              <p:cNvSpPr>
                <a:spLocks/>
              </p:cNvSpPr>
              <p:nvPr/>
            </p:nvSpPr>
            <p:spPr bwMode="auto">
              <a:xfrm>
                <a:off x="313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9" name="Text Box 228"/>
              <p:cNvSpPr txBox="1">
                <a:spLocks noChangeArrowheads="1"/>
              </p:cNvSpPr>
              <p:nvPr/>
            </p:nvSpPr>
            <p:spPr bwMode="auto">
              <a:xfrm>
                <a:off x="300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90" name="Freeform 229"/>
              <p:cNvSpPr>
                <a:spLocks/>
              </p:cNvSpPr>
              <p:nvPr/>
            </p:nvSpPr>
            <p:spPr bwMode="auto">
              <a:xfrm>
                <a:off x="313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1" name="Text Box 230"/>
              <p:cNvSpPr txBox="1">
                <a:spLocks noChangeArrowheads="1"/>
              </p:cNvSpPr>
              <p:nvPr/>
            </p:nvSpPr>
            <p:spPr bwMode="auto">
              <a:xfrm>
                <a:off x="300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92" name="Freeform 231"/>
              <p:cNvSpPr>
                <a:spLocks/>
              </p:cNvSpPr>
              <p:nvPr/>
            </p:nvSpPr>
            <p:spPr bwMode="auto">
              <a:xfrm>
                <a:off x="313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3" name="Text Box 232"/>
              <p:cNvSpPr txBox="1">
                <a:spLocks noChangeArrowheads="1"/>
              </p:cNvSpPr>
              <p:nvPr/>
            </p:nvSpPr>
            <p:spPr bwMode="auto">
              <a:xfrm>
                <a:off x="300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94" name="Freeform 233"/>
              <p:cNvSpPr>
                <a:spLocks/>
              </p:cNvSpPr>
              <p:nvPr/>
            </p:nvSpPr>
            <p:spPr bwMode="auto">
              <a:xfrm>
                <a:off x="313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5" name="Freeform 234"/>
              <p:cNvSpPr>
                <a:spLocks/>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6" name="Freeform 235"/>
              <p:cNvSpPr>
                <a:spLocks noChangeArrowheads="1"/>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7" name="Freeform 236"/>
              <p:cNvSpPr>
                <a:spLocks/>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8" name="Freeform 237"/>
              <p:cNvSpPr>
                <a:spLocks noChangeArrowheads="1"/>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9" name="Freeform 238"/>
              <p:cNvSpPr>
                <a:spLocks/>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0" name="Freeform 239"/>
              <p:cNvSpPr>
                <a:spLocks noChangeArrowheads="1"/>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1" name="Freeform 240"/>
              <p:cNvSpPr>
                <a:spLocks/>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2" name="Freeform 241"/>
              <p:cNvSpPr>
                <a:spLocks noChangeArrowheads="1"/>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3" name="Freeform 242"/>
              <p:cNvSpPr>
                <a:spLocks/>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4" name="Freeform 243"/>
              <p:cNvSpPr>
                <a:spLocks noChangeArrowheads="1"/>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5" name="Freeform 244"/>
              <p:cNvSpPr>
                <a:spLocks/>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6" name="Freeform 245"/>
              <p:cNvSpPr>
                <a:spLocks noChangeArrowheads="1"/>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7" name="Freeform 246"/>
              <p:cNvSpPr>
                <a:spLocks/>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8" name="Freeform 247"/>
              <p:cNvSpPr>
                <a:spLocks noChangeArrowheads="1"/>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9" name="Freeform 248"/>
              <p:cNvSpPr>
                <a:spLocks/>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0" name="Freeform 249"/>
              <p:cNvSpPr>
                <a:spLocks noChangeArrowheads="1"/>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1" name="Freeform 250"/>
              <p:cNvSpPr>
                <a:spLocks/>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2" name="Freeform 251"/>
              <p:cNvSpPr>
                <a:spLocks noChangeArrowheads="1"/>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3" name="Freeform 252"/>
              <p:cNvSpPr>
                <a:spLocks/>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4" name="Freeform 253"/>
              <p:cNvSpPr>
                <a:spLocks noChangeArrowheads="1"/>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5" name="Freeform 254"/>
              <p:cNvSpPr>
                <a:spLocks/>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6" name="Freeform 255"/>
              <p:cNvSpPr>
                <a:spLocks noChangeArrowheads="1"/>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7" name="Freeform 256"/>
              <p:cNvSpPr>
                <a:spLocks/>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8" name="Freeform 257"/>
              <p:cNvSpPr>
                <a:spLocks noChangeArrowheads="1"/>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9" name="Freeform 258"/>
              <p:cNvSpPr>
                <a:spLocks/>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0" name="Freeform 259"/>
              <p:cNvSpPr>
                <a:spLocks noChangeArrowheads="1"/>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1" name="Freeform 260"/>
              <p:cNvSpPr>
                <a:spLocks/>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2" name="Freeform 261"/>
              <p:cNvSpPr>
                <a:spLocks noChangeArrowheads="1"/>
              </p:cNvSpPr>
              <p:nvPr/>
            </p:nvSpPr>
            <p:spPr bwMode="auto">
              <a:xfrm>
                <a:off x="320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3" name="Text Box 262"/>
              <p:cNvSpPr txBox="1">
                <a:spLocks noChangeArrowheads="1"/>
              </p:cNvSpPr>
              <p:nvPr/>
            </p:nvSpPr>
            <p:spPr bwMode="auto">
              <a:xfrm>
                <a:off x="337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624" name="Freeform 263"/>
              <p:cNvSpPr>
                <a:spLocks noChangeArrowheads="1"/>
              </p:cNvSpPr>
              <p:nvPr/>
            </p:nvSpPr>
            <p:spPr bwMode="auto">
              <a:xfrm>
                <a:off x="320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5" name="Text Box 264"/>
              <p:cNvSpPr txBox="1">
                <a:spLocks noChangeArrowheads="1"/>
              </p:cNvSpPr>
              <p:nvPr/>
            </p:nvSpPr>
            <p:spPr bwMode="auto">
              <a:xfrm>
                <a:off x="337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626" name="Freeform 265"/>
              <p:cNvSpPr>
                <a:spLocks noChangeArrowheads="1"/>
              </p:cNvSpPr>
              <p:nvPr/>
            </p:nvSpPr>
            <p:spPr bwMode="auto">
              <a:xfrm>
                <a:off x="320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7" name="Text Box 266"/>
              <p:cNvSpPr txBox="1">
                <a:spLocks noChangeArrowheads="1"/>
              </p:cNvSpPr>
              <p:nvPr/>
            </p:nvSpPr>
            <p:spPr bwMode="auto">
              <a:xfrm>
                <a:off x="337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628" name="Freeform 267"/>
              <p:cNvSpPr>
                <a:spLocks noChangeArrowheads="1"/>
              </p:cNvSpPr>
              <p:nvPr/>
            </p:nvSpPr>
            <p:spPr bwMode="auto">
              <a:xfrm>
                <a:off x="320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9" name="Text Box 268"/>
              <p:cNvSpPr txBox="1">
                <a:spLocks noChangeArrowheads="1"/>
              </p:cNvSpPr>
              <p:nvPr/>
            </p:nvSpPr>
            <p:spPr bwMode="auto">
              <a:xfrm>
                <a:off x="337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630" name="Freeform 269"/>
              <p:cNvSpPr>
                <a:spLocks noChangeArrowheads="1"/>
              </p:cNvSpPr>
              <p:nvPr/>
            </p:nvSpPr>
            <p:spPr bwMode="auto">
              <a:xfrm>
                <a:off x="320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1" name="Text Box 270"/>
              <p:cNvSpPr txBox="1">
                <a:spLocks noChangeArrowheads="1"/>
              </p:cNvSpPr>
              <p:nvPr/>
            </p:nvSpPr>
            <p:spPr bwMode="auto">
              <a:xfrm>
                <a:off x="337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632" name="Freeform 271"/>
              <p:cNvSpPr>
                <a:spLocks noChangeArrowheads="1"/>
              </p:cNvSpPr>
              <p:nvPr/>
            </p:nvSpPr>
            <p:spPr bwMode="auto">
              <a:xfrm>
                <a:off x="320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3" name="Text Box 272"/>
              <p:cNvSpPr txBox="1">
                <a:spLocks noChangeArrowheads="1"/>
              </p:cNvSpPr>
              <p:nvPr/>
            </p:nvSpPr>
            <p:spPr bwMode="auto">
              <a:xfrm>
                <a:off x="337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499" name="Group -1024"/>
            <p:cNvGrpSpPr>
              <a:grpSpLocks/>
            </p:cNvGrpSpPr>
            <p:nvPr/>
          </p:nvGrpSpPr>
          <p:grpSpPr bwMode="auto">
            <a:xfrm>
              <a:off x="17565" y="648363"/>
              <a:ext cx="4223637" cy="2820261"/>
              <a:chOff x="211" y="207"/>
              <a:chExt cx="2645" cy="1153"/>
            </a:xfrm>
          </p:grpSpPr>
          <p:sp>
            <p:nvSpPr>
              <p:cNvPr id="12504" name="Freeform 4"/>
              <p:cNvSpPr>
                <a:spLocks noChangeArrowheads="1"/>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5" name="Text Box 5"/>
              <p:cNvSpPr txBox="1">
                <a:spLocks noChangeArrowheads="1"/>
              </p:cNvSpPr>
              <p:nvPr/>
            </p:nvSpPr>
            <p:spPr bwMode="auto">
              <a:xfrm>
                <a:off x="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06" name="Freeform 6"/>
              <p:cNvSpPr>
                <a:spLocks/>
              </p:cNvSpPr>
              <p:nvPr/>
            </p:nvSpPr>
            <p:spPr bwMode="auto">
              <a:xfrm>
                <a:off x="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7" name="Text Box 7"/>
              <p:cNvSpPr txBox="1">
                <a:spLocks noChangeArrowheads="1"/>
              </p:cNvSpPr>
              <p:nvPr/>
            </p:nvSpPr>
            <p:spPr bwMode="auto">
              <a:xfrm>
                <a:off x="87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08" name="Freeform 8"/>
              <p:cNvSpPr>
                <a:spLocks/>
              </p:cNvSpPr>
              <p:nvPr/>
            </p:nvSpPr>
            <p:spPr bwMode="auto">
              <a:xfrm>
                <a:off x="93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9" name="Text Box 9"/>
              <p:cNvSpPr txBox="1">
                <a:spLocks noChangeArrowheads="1"/>
              </p:cNvSpPr>
              <p:nvPr/>
            </p:nvSpPr>
            <p:spPr bwMode="auto">
              <a:xfrm>
                <a:off x="133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10" name="Freeform 10"/>
              <p:cNvSpPr>
                <a:spLocks/>
              </p:cNvSpPr>
              <p:nvPr/>
            </p:nvSpPr>
            <p:spPr bwMode="auto">
              <a:xfrm>
                <a:off x="140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1" name="Text Box 11"/>
              <p:cNvSpPr txBox="1">
                <a:spLocks noChangeArrowheads="1"/>
              </p:cNvSpPr>
              <p:nvPr/>
            </p:nvSpPr>
            <p:spPr bwMode="auto">
              <a:xfrm>
                <a:off x="180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12" name="Freeform 12"/>
              <p:cNvSpPr>
                <a:spLocks/>
              </p:cNvSpPr>
              <p:nvPr/>
            </p:nvSpPr>
            <p:spPr bwMode="auto">
              <a:xfrm>
                <a:off x="186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3" name="Text Box 13"/>
              <p:cNvSpPr txBox="1">
                <a:spLocks noChangeArrowheads="1"/>
              </p:cNvSpPr>
              <p:nvPr/>
            </p:nvSpPr>
            <p:spPr bwMode="auto">
              <a:xfrm>
                <a:off x="2264"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14" name="Freeform 14"/>
              <p:cNvSpPr>
                <a:spLocks/>
              </p:cNvSpPr>
              <p:nvPr/>
            </p:nvSpPr>
            <p:spPr bwMode="auto">
              <a:xfrm>
                <a:off x="232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5" name="Text Box 15"/>
              <p:cNvSpPr txBox="1">
                <a:spLocks noChangeArrowheads="1"/>
              </p:cNvSpPr>
              <p:nvPr/>
            </p:nvSpPr>
            <p:spPr bwMode="auto">
              <a:xfrm>
                <a:off x="272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16" name="Freeform 16"/>
              <p:cNvSpPr>
                <a:spLocks/>
              </p:cNvSpPr>
              <p:nvPr/>
            </p:nvSpPr>
            <p:spPr bwMode="auto">
              <a:xfrm>
                <a:off x="279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7" name="Text Box 17"/>
              <p:cNvSpPr txBox="1">
                <a:spLocks noChangeArrowheads="1"/>
              </p:cNvSpPr>
              <p:nvPr/>
            </p:nvSpPr>
            <p:spPr bwMode="auto">
              <a:xfrm rot="-5400000">
                <a:off x="23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18" name="Text Box 18"/>
              <p:cNvSpPr txBox="1">
                <a:spLocks noChangeArrowheads="1"/>
              </p:cNvSpPr>
              <p:nvPr/>
            </p:nvSpPr>
            <p:spPr bwMode="auto">
              <a:xfrm>
                <a:off x="41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19" name="Freeform 19"/>
              <p:cNvSpPr>
                <a:spLocks/>
              </p:cNvSpPr>
              <p:nvPr/>
            </p:nvSpPr>
            <p:spPr bwMode="auto">
              <a:xfrm>
                <a:off x="45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0" name="Text Box 20"/>
              <p:cNvSpPr txBox="1">
                <a:spLocks noChangeArrowheads="1"/>
              </p:cNvSpPr>
              <p:nvPr/>
            </p:nvSpPr>
            <p:spPr bwMode="auto">
              <a:xfrm>
                <a:off x="35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21" name="Freeform 21"/>
              <p:cNvSpPr>
                <a:spLocks/>
              </p:cNvSpPr>
              <p:nvPr/>
            </p:nvSpPr>
            <p:spPr bwMode="auto">
              <a:xfrm>
                <a:off x="45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2" name="Text Box 22"/>
              <p:cNvSpPr txBox="1">
                <a:spLocks noChangeArrowheads="1"/>
              </p:cNvSpPr>
              <p:nvPr/>
            </p:nvSpPr>
            <p:spPr bwMode="auto">
              <a:xfrm>
                <a:off x="32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23" name="Freeform 23"/>
              <p:cNvSpPr>
                <a:spLocks/>
              </p:cNvSpPr>
              <p:nvPr/>
            </p:nvSpPr>
            <p:spPr bwMode="auto">
              <a:xfrm>
                <a:off x="45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4" name="Text Box 24"/>
              <p:cNvSpPr txBox="1">
                <a:spLocks noChangeArrowheads="1"/>
              </p:cNvSpPr>
              <p:nvPr/>
            </p:nvSpPr>
            <p:spPr bwMode="auto">
              <a:xfrm>
                <a:off x="32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25" name="Freeform 25"/>
              <p:cNvSpPr>
                <a:spLocks/>
              </p:cNvSpPr>
              <p:nvPr/>
            </p:nvSpPr>
            <p:spPr bwMode="auto">
              <a:xfrm>
                <a:off x="45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6" name="Text Box 26"/>
              <p:cNvSpPr txBox="1">
                <a:spLocks noChangeArrowheads="1"/>
              </p:cNvSpPr>
              <p:nvPr/>
            </p:nvSpPr>
            <p:spPr bwMode="auto">
              <a:xfrm>
                <a:off x="32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27" name="Freeform 27"/>
              <p:cNvSpPr>
                <a:spLocks/>
              </p:cNvSpPr>
              <p:nvPr/>
            </p:nvSpPr>
            <p:spPr bwMode="auto">
              <a:xfrm>
                <a:off x="45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8" name="Text Box 28"/>
              <p:cNvSpPr txBox="1">
                <a:spLocks noChangeArrowheads="1"/>
              </p:cNvSpPr>
              <p:nvPr/>
            </p:nvSpPr>
            <p:spPr bwMode="auto">
              <a:xfrm>
                <a:off x="32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29" name="Freeform 29"/>
              <p:cNvSpPr>
                <a:spLocks/>
              </p:cNvSpPr>
              <p:nvPr/>
            </p:nvSpPr>
            <p:spPr bwMode="auto">
              <a:xfrm>
                <a:off x="45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0" name="Freeform 30"/>
              <p:cNvSpPr>
                <a:spLocks/>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1" name="Freeform 31"/>
              <p:cNvSpPr>
                <a:spLocks noChangeArrowheads="1"/>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2" name="Freeform 32"/>
              <p:cNvSpPr>
                <a:spLocks/>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3" name="Freeform 33"/>
              <p:cNvSpPr>
                <a:spLocks noChangeArrowheads="1"/>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4" name="Freeform 34"/>
              <p:cNvSpPr>
                <a:spLocks/>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5" name="Freeform 35"/>
              <p:cNvSpPr>
                <a:spLocks noChangeArrowheads="1"/>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6" name="Freeform 36"/>
              <p:cNvSpPr>
                <a:spLocks/>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7" name="Freeform 37"/>
              <p:cNvSpPr>
                <a:spLocks noChangeArrowheads="1"/>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8" name="Freeform 38"/>
              <p:cNvSpPr>
                <a:spLocks/>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9" name="Freeform 39"/>
              <p:cNvSpPr>
                <a:spLocks noChangeArrowheads="1"/>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0" name="Freeform 40"/>
              <p:cNvSpPr>
                <a:spLocks/>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1" name="Freeform 41"/>
              <p:cNvSpPr>
                <a:spLocks noChangeArrowheads="1"/>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2" name="Freeform 42"/>
              <p:cNvSpPr>
                <a:spLocks/>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3" name="Freeform 43"/>
              <p:cNvSpPr>
                <a:spLocks noChangeArrowheads="1"/>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4" name="Freeform 44"/>
              <p:cNvSpPr>
                <a:spLocks/>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5" name="Freeform 45"/>
              <p:cNvSpPr>
                <a:spLocks noChangeArrowheads="1"/>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6" name="Freeform 46"/>
              <p:cNvSpPr>
                <a:spLocks/>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7" name="Freeform 47"/>
              <p:cNvSpPr>
                <a:spLocks noChangeArrowheads="1"/>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8" name="Freeform 48"/>
              <p:cNvSpPr>
                <a:spLocks/>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9" name="Freeform 49"/>
              <p:cNvSpPr>
                <a:spLocks noChangeArrowheads="1"/>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0" name="Freeform 50"/>
              <p:cNvSpPr>
                <a:spLocks/>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1" name="Freeform 51"/>
              <p:cNvSpPr>
                <a:spLocks noChangeArrowheads="1"/>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2" name="Freeform 52"/>
              <p:cNvSpPr>
                <a:spLocks/>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3" name="Freeform 53"/>
              <p:cNvSpPr>
                <a:spLocks noChangeArrowheads="1"/>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4" name="Freeform 54"/>
              <p:cNvSpPr>
                <a:spLocks/>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5" name="Freeform 55"/>
              <p:cNvSpPr>
                <a:spLocks noChangeArrowheads="1"/>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6" name="Freeform 56"/>
              <p:cNvSpPr>
                <a:spLocks/>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7" name="Freeform 57"/>
              <p:cNvSpPr>
                <a:spLocks noChangeArrowheads="1"/>
              </p:cNvSpPr>
              <p:nvPr/>
            </p:nvSpPr>
            <p:spPr bwMode="auto">
              <a:xfrm>
                <a:off x="52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8" name="Text Box 58"/>
              <p:cNvSpPr txBox="1">
                <a:spLocks noChangeArrowheads="1"/>
              </p:cNvSpPr>
              <p:nvPr/>
            </p:nvSpPr>
            <p:spPr bwMode="auto">
              <a:xfrm>
                <a:off x="69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559" name="Freeform 59"/>
              <p:cNvSpPr>
                <a:spLocks noChangeArrowheads="1"/>
              </p:cNvSpPr>
              <p:nvPr/>
            </p:nvSpPr>
            <p:spPr bwMode="auto">
              <a:xfrm>
                <a:off x="52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0" name="Text Box 60"/>
              <p:cNvSpPr txBox="1">
                <a:spLocks noChangeArrowheads="1"/>
              </p:cNvSpPr>
              <p:nvPr/>
            </p:nvSpPr>
            <p:spPr bwMode="auto">
              <a:xfrm>
                <a:off x="69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561" name="Freeform 61"/>
              <p:cNvSpPr>
                <a:spLocks noChangeArrowheads="1"/>
              </p:cNvSpPr>
              <p:nvPr/>
            </p:nvSpPr>
            <p:spPr bwMode="auto">
              <a:xfrm>
                <a:off x="52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2" name="Text Box 62"/>
              <p:cNvSpPr txBox="1">
                <a:spLocks noChangeArrowheads="1"/>
              </p:cNvSpPr>
              <p:nvPr/>
            </p:nvSpPr>
            <p:spPr bwMode="auto">
              <a:xfrm>
                <a:off x="69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563" name="Freeform 63"/>
              <p:cNvSpPr>
                <a:spLocks noChangeArrowheads="1"/>
              </p:cNvSpPr>
              <p:nvPr/>
            </p:nvSpPr>
            <p:spPr bwMode="auto">
              <a:xfrm>
                <a:off x="52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4" name="Text Box 64"/>
              <p:cNvSpPr txBox="1">
                <a:spLocks noChangeArrowheads="1"/>
              </p:cNvSpPr>
              <p:nvPr/>
            </p:nvSpPr>
            <p:spPr bwMode="auto">
              <a:xfrm>
                <a:off x="69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565" name="Freeform 65"/>
              <p:cNvSpPr>
                <a:spLocks noChangeArrowheads="1"/>
              </p:cNvSpPr>
              <p:nvPr/>
            </p:nvSpPr>
            <p:spPr bwMode="auto">
              <a:xfrm>
                <a:off x="52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6" name="Text Box 66"/>
              <p:cNvSpPr txBox="1">
                <a:spLocks noChangeArrowheads="1"/>
              </p:cNvSpPr>
              <p:nvPr/>
            </p:nvSpPr>
            <p:spPr bwMode="auto">
              <a:xfrm>
                <a:off x="69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567" name="Freeform 67"/>
              <p:cNvSpPr>
                <a:spLocks noChangeArrowheads="1"/>
              </p:cNvSpPr>
              <p:nvPr/>
            </p:nvSpPr>
            <p:spPr bwMode="auto">
              <a:xfrm>
                <a:off x="52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8" name="Text Box 68"/>
              <p:cNvSpPr txBox="1">
                <a:spLocks noChangeArrowheads="1"/>
              </p:cNvSpPr>
              <p:nvPr/>
            </p:nvSpPr>
            <p:spPr bwMode="auto">
              <a:xfrm>
                <a:off x="69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500" name="TextBox 133"/>
            <p:cNvSpPr txBox="1">
              <a:spLocks noChangeArrowheads="1"/>
            </p:cNvSpPr>
            <p:nvPr/>
          </p:nvSpPr>
          <p:spPr bwMode="auto">
            <a:xfrm>
              <a:off x="2362200" y="1597973"/>
              <a:ext cx="16979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SSP1</a:t>
              </a:r>
            </a:p>
            <a:p>
              <a:pPr eaLnBrk="1" hangingPunct="1"/>
              <a:r>
                <a:rPr lang="en-US" altLang="en-US"/>
                <a:t>(Sustainability)</a:t>
              </a:r>
            </a:p>
          </p:txBody>
        </p:sp>
        <p:sp>
          <p:nvSpPr>
            <p:cNvPr id="12501" name="TextBox 134"/>
            <p:cNvSpPr txBox="1">
              <a:spLocks noChangeArrowheads="1"/>
            </p:cNvSpPr>
            <p:nvPr/>
          </p:nvSpPr>
          <p:spPr bwMode="auto">
            <a:xfrm>
              <a:off x="7055996" y="1278148"/>
              <a:ext cx="13260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SSP4</a:t>
              </a:r>
            </a:p>
            <a:p>
              <a:pPr eaLnBrk="1" hangingPunct="1"/>
              <a:r>
                <a:rPr lang="en-US" altLang="en-US"/>
                <a:t>(Inequality)</a:t>
              </a:r>
            </a:p>
          </p:txBody>
        </p:sp>
        <p:pic>
          <p:nvPicPr>
            <p:cNvPr id="1250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09" y="847075"/>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0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468" y="848198"/>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1" name="Group 350"/>
          <p:cNvGrpSpPr>
            <a:grpSpLocks/>
          </p:cNvGrpSpPr>
          <p:nvPr/>
        </p:nvGrpSpPr>
        <p:grpSpPr bwMode="auto">
          <a:xfrm>
            <a:off x="0" y="484188"/>
            <a:ext cx="8788400" cy="2944812"/>
            <a:chOff x="0" y="3894909"/>
            <a:chExt cx="8788400" cy="2944368"/>
          </a:xfrm>
        </p:grpSpPr>
        <p:grpSp>
          <p:nvGrpSpPr>
            <p:cNvPr id="12362" name="Group -1024"/>
            <p:cNvGrpSpPr>
              <a:grpSpLocks/>
            </p:cNvGrpSpPr>
            <p:nvPr/>
          </p:nvGrpSpPr>
          <p:grpSpPr bwMode="auto">
            <a:xfrm>
              <a:off x="4445000" y="3894909"/>
              <a:ext cx="4343400" cy="2944368"/>
              <a:chOff x="200" y="2720"/>
              <a:chExt cx="2720" cy="1200"/>
            </a:xfrm>
          </p:grpSpPr>
          <p:sp>
            <p:nvSpPr>
              <p:cNvPr id="12433" name="Freeform 140"/>
              <p:cNvSpPr>
                <a:spLocks noChangeArrowheads="1"/>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4" name="Text Box 141"/>
              <p:cNvSpPr txBox="1">
                <a:spLocks noChangeArrowheads="1"/>
              </p:cNvSpPr>
              <p:nvPr/>
            </p:nvSpPr>
            <p:spPr bwMode="auto">
              <a:xfrm>
                <a:off x="40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435" name="Freeform 142"/>
              <p:cNvSpPr>
                <a:spLocks/>
              </p:cNvSpPr>
              <p:nvPr/>
            </p:nvSpPr>
            <p:spPr bwMode="auto">
              <a:xfrm>
                <a:off x="47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6" name="Text Box 143"/>
              <p:cNvSpPr txBox="1">
                <a:spLocks noChangeArrowheads="1"/>
              </p:cNvSpPr>
              <p:nvPr/>
            </p:nvSpPr>
            <p:spPr bwMode="auto">
              <a:xfrm>
                <a:off x="872"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437" name="Freeform 144"/>
              <p:cNvSpPr>
                <a:spLocks/>
              </p:cNvSpPr>
              <p:nvPr/>
            </p:nvSpPr>
            <p:spPr bwMode="auto">
              <a:xfrm>
                <a:off x="936"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8" name="Text Box 145"/>
              <p:cNvSpPr txBox="1">
                <a:spLocks noChangeArrowheads="1"/>
              </p:cNvSpPr>
              <p:nvPr/>
            </p:nvSpPr>
            <p:spPr bwMode="auto">
              <a:xfrm>
                <a:off x="1336"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439" name="Freeform 146"/>
              <p:cNvSpPr>
                <a:spLocks/>
              </p:cNvSpPr>
              <p:nvPr/>
            </p:nvSpPr>
            <p:spPr bwMode="auto">
              <a:xfrm>
                <a:off x="1400"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0" name="Text Box 147"/>
              <p:cNvSpPr txBox="1">
                <a:spLocks noChangeArrowheads="1"/>
              </p:cNvSpPr>
              <p:nvPr/>
            </p:nvSpPr>
            <p:spPr bwMode="auto">
              <a:xfrm>
                <a:off x="1800"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41" name="Freeform 148"/>
              <p:cNvSpPr>
                <a:spLocks/>
              </p:cNvSpPr>
              <p:nvPr/>
            </p:nvSpPr>
            <p:spPr bwMode="auto">
              <a:xfrm>
                <a:off x="1864"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2" name="Text Box 149"/>
              <p:cNvSpPr txBox="1">
                <a:spLocks noChangeArrowheads="1"/>
              </p:cNvSpPr>
              <p:nvPr/>
            </p:nvSpPr>
            <p:spPr bwMode="auto">
              <a:xfrm>
                <a:off x="2264"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443" name="Freeform 150"/>
              <p:cNvSpPr>
                <a:spLocks/>
              </p:cNvSpPr>
              <p:nvPr/>
            </p:nvSpPr>
            <p:spPr bwMode="auto">
              <a:xfrm>
                <a:off x="2328"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4" name="Text Box 151"/>
              <p:cNvSpPr txBox="1">
                <a:spLocks noChangeArrowheads="1"/>
              </p:cNvSpPr>
              <p:nvPr/>
            </p:nvSpPr>
            <p:spPr bwMode="auto">
              <a:xfrm>
                <a:off x="272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445" name="Freeform 152"/>
              <p:cNvSpPr>
                <a:spLocks/>
              </p:cNvSpPr>
              <p:nvPr/>
            </p:nvSpPr>
            <p:spPr bwMode="auto">
              <a:xfrm>
                <a:off x="279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6" name="Text Box 153"/>
              <p:cNvSpPr txBox="1">
                <a:spLocks noChangeArrowheads="1"/>
              </p:cNvSpPr>
              <p:nvPr/>
            </p:nvSpPr>
            <p:spPr bwMode="auto">
              <a:xfrm rot="-5400000">
                <a:off x="232" y="325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447" name="Text Box 154"/>
              <p:cNvSpPr txBox="1">
                <a:spLocks noChangeArrowheads="1"/>
              </p:cNvSpPr>
              <p:nvPr/>
            </p:nvSpPr>
            <p:spPr bwMode="auto">
              <a:xfrm>
                <a:off x="416" y="372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448" name="Freeform 155"/>
              <p:cNvSpPr>
                <a:spLocks/>
              </p:cNvSpPr>
              <p:nvPr/>
            </p:nvSpPr>
            <p:spPr bwMode="auto">
              <a:xfrm>
                <a:off x="456" y="380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9" name="Text Box 156"/>
              <p:cNvSpPr txBox="1">
                <a:spLocks noChangeArrowheads="1"/>
              </p:cNvSpPr>
              <p:nvPr/>
            </p:nvSpPr>
            <p:spPr bwMode="auto">
              <a:xfrm>
                <a:off x="352" y="353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450" name="Freeform 157"/>
              <p:cNvSpPr>
                <a:spLocks/>
              </p:cNvSpPr>
              <p:nvPr/>
            </p:nvSpPr>
            <p:spPr bwMode="auto">
              <a:xfrm>
                <a:off x="456" y="360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1" name="Text Box 158"/>
              <p:cNvSpPr txBox="1">
                <a:spLocks noChangeArrowheads="1"/>
              </p:cNvSpPr>
              <p:nvPr/>
            </p:nvSpPr>
            <p:spPr bwMode="auto">
              <a:xfrm>
                <a:off x="320" y="334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452" name="Freeform 159"/>
              <p:cNvSpPr>
                <a:spLocks/>
              </p:cNvSpPr>
              <p:nvPr/>
            </p:nvSpPr>
            <p:spPr bwMode="auto">
              <a:xfrm>
                <a:off x="456" y="341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3" name="Text Box 160"/>
              <p:cNvSpPr txBox="1">
                <a:spLocks noChangeArrowheads="1"/>
              </p:cNvSpPr>
              <p:nvPr/>
            </p:nvSpPr>
            <p:spPr bwMode="auto">
              <a:xfrm>
                <a:off x="320" y="315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454" name="Freeform 161"/>
              <p:cNvSpPr>
                <a:spLocks/>
              </p:cNvSpPr>
              <p:nvPr/>
            </p:nvSpPr>
            <p:spPr bwMode="auto">
              <a:xfrm>
                <a:off x="456" y="322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5" name="Text Box 162"/>
              <p:cNvSpPr txBox="1">
                <a:spLocks noChangeArrowheads="1"/>
              </p:cNvSpPr>
              <p:nvPr/>
            </p:nvSpPr>
            <p:spPr bwMode="auto">
              <a:xfrm>
                <a:off x="320" y="295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56" name="Freeform 163"/>
              <p:cNvSpPr>
                <a:spLocks/>
              </p:cNvSpPr>
              <p:nvPr/>
            </p:nvSpPr>
            <p:spPr bwMode="auto">
              <a:xfrm>
                <a:off x="456" y="303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7" name="Text Box 164"/>
              <p:cNvSpPr txBox="1">
                <a:spLocks noChangeArrowheads="1"/>
              </p:cNvSpPr>
              <p:nvPr/>
            </p:nvSpPr>
            <p:spPr bwMode="auto">
              <a:xfrm>
                <a:off x="320" y="276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458" name="Freeform 165"/>
              <p:cNvSpPr>
                <a:spLocks/>
              </p:cNvSpPr>
              <p:nvPr/>
            </p:nvSpPr>
            <p:spPr bwMode="auto">
              <a:xfrm>
                <a:off x="456" y="28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9" name="Freeform 166"/>
              <p:cNvSpPr>
                <a:spLocks/>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0" name="Freeform 167"/>
              <p:cNvSpPr>
                <a:spLocks noChangeArrowheads="1"/>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1" name="Freeform 168"/>
              <p:cNvSpPr>
                <a:spLocks/>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2" name="Freeform 169"/>
              <p:cNvSpPr>
                <a:spLocks noChangeArrowheads="1"/>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3" name="Freeform 170"/>
              <p:cNvSpPr>
                <a:spLocks/>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4" name="Freeform 171"/>
              <p:cNvSpPr>
                <a:spLocks noChangeArrowheads="1"/>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5" name="Freeform 172"/>
              <p:cNvSpPr>
                <a:spLocks/>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6" name="Freeform 173"/>
              <p:cNvSpPr>
                <a:spLocks noChangeArrowheads="1"/>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7" name="Freeform 174"/>
              <p:cNvSpPr>
                <a:spLocks/>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8" name="Freeform 175"/>
              <p:cNvSpPr>
                <a:spLocks noChangeArrowheads="1"/>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9" name="Freeform 176"/>
              <p:cNvSpPr>
                <a:spLocks/>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0" name="Freeform 177"/>
              <p:cNvSpPr>
                <a:spLocks noChangeArrowheads="1"/>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1" name="Freeform 178"/>
              <p:cNvSpPr>
                <a:spLocks/>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2" name="Freeform 179"/>
              <p:cNvSpPr>
                <a:spLocks noChangeArrowheads="1"/>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3" name="Freeform 180"/>
              <p:cNvSpPr>
                <a:spLocks/>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4" name="Freeform 181"/>
              <p:cNvSpPr>
                <a:spLocks noChangeArrowheads="1"/>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5" name="Freeform 182"/>
              <p:cNvSpPr>
                <a:spLocks/>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6" name="Freeform 183"/>
              <p:cNvSpPr>
                <a:spLocks noChangeArrowheads="1"/>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7" name="Freeform 184"/>
              <p:cNvSpPr>
                <a:spLocks/>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8" name="Freeform 185"/>
              <p:cNvSpPr>
                <a:spLocks noChangeArrowheads="1"/>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9" name="Freeform 186"/>
              <p:cNvSpPr>
                <a:spLocks/>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0" name="Freeform 187"/>
              <p:cNvSpPr>
                <a:spLocks noChangeArrowheads="1"/>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1" name="Freeform 188"/>
              <p:cNvSpPr>
                <a:spLocks/>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2" name="Freeform 189"/>
              <p:cNvSpPr>
                <a:spLocks noChangeArrowheads="1"/>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3" name="Freeform 190"/>
              <p:cNvSpPr>
                <a:spLocks/>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4" name="Freeform 191"/>
              <p:cNvSpPr>
                <a:spLocks noChangeArrowheads="1"/>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5" name="Freeform 192"/>
              <p:cNvSpPr>
                <a:spLocks/>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6" name="Freeform 193"/>
              <p:cNvSpPr>
                <a:spLocks noChangeArrowheads="1"/>
              </p:cNvSpPr>
              <p:nvPr/>
            </p:nvSpPr>
            <p:spPr bwMode="auto">
              <a:xfrm>
                <a:off x="520" y="28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7" name="Text Box 194"/>
              <p:cNvSpPr txBox="1">
                <a:spLocks noChangeArrowheads="1"/>
              </p:cNvSpPr>
              <p:nvPr/>
            </p:nvSpPr>
            <p:spPr bwMode="auto">
              <a:xfrm>
                <a:off x="696" y="285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88" name="Freeform 195"/>
              <p:cNvSpPr>
                <a:spLocks noChangeArrowheads="1"/>
              </p:cNvSpPr>
              <p:nvPr/>
            </p:nvSpPr>
            <p:spPr bwMode="auto">
              <a:xfrm>
                <a:off x="520" y="296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9" name="Text Box 196"/>
              <p:cNvSpPr txBox="1">
                <a:spLocks noChangeArrowheads="1"/>
              </p:cNvSpPr>
              <p:nvPr/>
            </p:nvSpPr>
            <p:spPr bwMode="auto">
              <a:xfrm>
                <a:off x="696" y="293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90" name="Freeform 197"/>
              <p:cNvSpPr>
                <a:spLocks noChangeArrowheads="1"/>
              </p:cNvSpPr>
              <p:nvPr/>
            </p:nvSpPr>
            <p:spPr bwMode="auto">
              <a:xfrm>
                <a:off x="520" y="304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1" name="Text Box 198"/>
              <p:cNvSpPr txBox="1">
                <a:spLocks noChangeArrowheads="1"/>
              </p:cNvSpPr>
              <p:nvPr/>
            </p:nvSpPr>
            <p:spPr bwMode="auto">
              <a:xfrm>
                <a:off x="696" y="300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92" name="Freeform 199"/>
              <p:cNvSpPr>
                <a:spLocks noChangeArrowheads="1"/>
              </p:cNvSpPr>
              <p:nvPr/>
            </p:nvSpPr>
            <p:spPr bwMode="auto">
              <a:xfrm>
                <a:off x="520" y="311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 name="Text Box 200"/>
              <p:cNvSpPr txBox="1">
                <a:spLocks noChangeArrowheads="1"/>
              </p:cNvSpPr>
              <p:nvPr/>
            </p:nvSpPr>
            <p:spPr bwMode="auto">
              <a:xfrm>
                <a:off x="696" y="307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94" name="Freeform 201"/>
              <p:cNvSpPr>
                <a:spLocks noChangeArrowheads="1"/>
              </p:cNvSpPr>
              <p:nvPr/>
            </p:nvSpPr>
            <p:spPr bwMode="auto">
              <a:xfrm>
                <a:off x="520" y="318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5" name="Text Box 202"/>
              <p:cNvSpPr txBox="1">
                <a:spLocks noChangeArrowheads="1"/>
              </p:cNvSpPr>
              <p:nvPr/>
            </p:nvSpPr>
            <p:spPr bwMode="auto">
              <a:xfrm>
                <a:off x="696" y="314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96" name="Freeform 203"/>
              <p:cNvSpPr>
                <a:spLocks noChangeArrowheads="1"/>
              </p:cNvSpPr>
              <p:nvPr/>
            </p:nvSpPr>
            <p:spPr bwMode="auto">
              <a:xfrm>
                <a:off x="520" y="325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7" name="Text Box 204"/>
              <p:cNvSpPr txBox="1">
                <a:spLocks noChangeArrowheads="1"/>
              </p:cNvSpPr>
              <p:nvPr/>
            </p:nvSpPr>
            <p:spPr bwMode="auto">
              <a:xfrm>
                <a:off x="696" y="321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363" name="Group -1024"/>
            <p:cNvGrpSpPr>
              <a:grpSpLocks/>
            </p:cNvGrpSpPr>
            <p:nvPr/>
          </p:nvGrpSpPr>
          <p:grpSpPr bwMode="auto">
            <a:xfrm>
              <a:off x="0" y="3894909"/>
              <a:ext cx="4343400" cy="2944368"/>
              <a:chOff x="2880" y="1440"/>
              <a:chExt cx="2720" cy="1200"/>
            </a:xfrm>
          </p:grpSpPr>
          <p:sp>
            <p:nvSpPr>
              <p:cNvPr id="12368" name="Freeform 276"/>
              <p:cNvSpPr>
                <a:spLocks noChangeArrowheads="1"/>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9" name="Text Box 277"/>
              <p:cNvSpPr txBox="1">
                <a:spLocks noChangeArrowheads="1"/>
              </p:cNvSpPr>
              <p:nvPr/>
            </p:nvSpPr>
            <p:spPr bwMode="auto">
              <a:xfrm>
                <a:off x="308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370" name="Freeform 278"/>
              <p:cNvSpPr>
                <a:spLocks/>
              </p:cNvSpPr>
              <p:nvPr/>
            </p:nvSpPr>
            <p:spPr bwMode="auto">
              <a:xfrm>
                <a:off x="315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1" name="Text Box 279"/>
              <p:cNvSpPr txBox="1">
                <a:spLocks noChangeArrowheads="1"/>
              </p:cNvSpPr>
              <p:nvPr/>
            </p:nvSpPr>
            <p:spPr bwMode="auto">
              <a:xfrm>
                <a:off x="355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72" name="Freeform 280"/>
              <p:cNvSpPr>
                <a:spLocks/>
              </p:cNvSpPr>
              <p:nvPr/>
            </p:nvSpPr>
            <p:spPr bwMode="auto">
              <a:xfrm>
                <a:off x="361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3" name="Text Box 281"/>
              <p:cNvSpPr txBox="1">
                <a:spLocks noChangeArrowheads="1"/>
              </p:cNvSpPr>
              <p:nvPr/>
            </p:nvSpPr>
            <p:spPr bwMode="auto">
              <a:xfrm>
                <a:off x="401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74" name="Freeform 282"/>
              <p:cNvSpPr>
                <a:spLocks/>
              </p:cNvSpPr>
              <p:nvPr/>
            </p:nvSpPr>
            <p:spPr bwMode="auto">
              <a:xfrm>
                <a:off x="408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5" name="Text Box 283"/>
              <p:cNvSpPr txBox="1">
                <a:spLocks noChangeArrowheads="1"/>
              </p:cNvSpPr>
              <p:nvPr/>
            </p:nvSpPr>
            <p:spPr bwMode="auto">
              <a:xfrm>
                <a:off x="448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76" name="Freeform 284"/>
              <p:cNvSpPr>
                <a:spLocks/>
              </p:cNvSpPr>
              <p:nvPr/>
            </p:nvSpPr>
            <p:spPr bwMode="auto">
              <a:xfrm>
                <a:off x="454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7" name="Text Box 285"/>
              <p:cNvSpPr txBox="1">
                <a:spLocks noChangeArrowheads="1"/>
              </p:cNvSpPr>
              <p:nvPr/>
            </p:nvSpPr>
            <p:spPr bwMode="auto">
              <a:xfrm>
                <a:off x="494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78" name="Freeform 286"/>
              <p:cNvSpPr>
                <a:spLocks/>
              </p:cNvSpPr>
              <p:nvPr/>
            </p:nvSpPr>
            <p:spPr bwMode="auto">
              <a:xfrm>
                <a:off x="500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9" name="Text Box 287"/>
              <p:cNvSpPr txBox="1">
                <a:spLocks noChangeArrowheads="1"/>
              </p:cNvSpPr>
              <p:nvPr/>
            </p:nvSpPr>
            <p:spPr bwMode="auto">
              <a:xfrm>
                <a:off x="5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80" name="Freeform 288"/>
              <p:cNvSpPr>
                <a:spLocks/>
              </p:cNvSpPr>
              <p:nvPr/>
            </p:nvSpPr>
            <p:spPr bwMode="auto">
              <a:xfrm>
                <a:off x="5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1" name="Text Box 289"/>
              <p:cNvSpPr txBox="1">
                <a:spLocks noChangeArrowheads="1"/>
              </p:cNvSpPr>
              <p:nvPr/>
            </p:nvSpPr>
            <p:spPr bwMode="auto">
              <a:xfrm rot="-5400000">
                <a:off x="291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82" name="Text Box 290"/>
              <p:cNvSpPr txBox="1">
                <a:spLocks noChangeArrowheads="1"/>
              </p:cNvSpPr>
              <p:nvPr/>
            </p:nvSpPr>
            <p:spPr bwMode="auto">
              <a:xfrm>
                <a:off x="309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83" name="Freeform 291"/>
              <p:cNvSpPr>
                <a:spLocks/>
              </p:cNvSpPr>
              <p:nvPr/>
            </p:nvSpPr>
            <p:spPr bwMode="auto">
              <a:xfrm>
                <a:off x="313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4" name="Text Box 292"/>
              <p:cNvSpPr txBox="1">
                <a:spLocks noChangeArrowheads="1"/>
              </p:cNvSpPr>
              <p:nvPr/>
            </p:nvSpPr>
            <p:spPr bwMode="auto">
              <a:xfrm>
                <a:off x="303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85" name="Freeform 293"/>
              <p:cNvSpPr>
                <a:spLocks/>
              </p:cNvSpPr>
              <p:nvPr/>
            </p:nvSpPr>
            <p:spPr bwMode="auto">
              <a:xfrm>
                <a:off x="313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6" name="Text Box 294"/>
              <p:cNvSpPr txBox="1">
                <a:spLocks noChangeArrowheads="1"/>
              </p:cNvSpPr>
              <p:nvPr/>
            </p:nvSpPr>
            <p:spPr bwMode="auto">
              <a:xfrm>
                <a:off x="300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87" name="Freeform 295"/>
              <p:cNvSpPr>
                <a:spLocks/>
              </p:cNvSpPr>
              <p:nvPr/>
            </p:nvSpPr>
            <p:spPr bwMode="auto">
              <a:xfrm>
                <a:off x="313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8" name="Text Box 296"/>
              <p:cNvSpPr txBox="1">
                <a:spLocks noChangeArrowheads="1"/>
              </p:cNvSpPr>
              <p:nvPr/>
            </p:nvSpPr>
            <p:spPr bwMode="auto">
              <a:xfrm>
                <a:off x="300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89" name="Freeform 297"/>
              <p:cNvSpPr>
                <a:spLocks/>
              </p:cNvSpPr>
              <p:nvPr/>
            </p:nvSpPr>
            <p:spPr bwMode="auto">
              <a:xfrm>
                <a:off x="313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0" name="Text Box 298"/>
              <p:cNvSpPr txBox="1">
                <a:spLocks noChangeArrowheads="1"/>
              </p:cNvSpPr>
              <p:nvPr/>
            </p:nvSpPr>
            <p:spPr bwMode="auto">
              <a:xfrm>
                <a:off x="300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91" name="Freeform 299"/>
              <p:cNvSpPr>
                <a:spLocks/>
              </p:cNvSpPr>
              <p:nvPr/>
            </p:nvSpPr>
            <p:spPr bwMode="auto">
              <a:xfrm>
                <a:off x="313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2" name="Text Box 300"/>
              <p:cNvSpPr txBox="1">
                <a:spLocks noChangeArrowheads="1"/>
              </p:cNvSpPr>
              <p:nvPr/>
            </p:nvSpPr>
            <p:spPr bwMode="auto">
              <a:xfrm>
                <a:off x="300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93" name="Freeform 301"/>
              <p:cNvSpPr>
                <a:spLocks/>
              </p:cNvSpPr>
              <p:nvPr/>
            </p:nvSpPr>
            <p:spPr bwMode="auto">
              <a:xfrm>
                <a:off x="313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4" name="Freeform 302"/>
              <p:cNvSpPr>
                <a:spLocks/>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5" name="Freeform 303"/>
              <p:cNvSpPr>
                <a:spLocks noChangeArrowheads="1"/>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6" name="Freeform 304"/>
              <p:cNvSpPr>
                <a:spLocks/>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7" name="Freeform 305"/>
              <p:cNvSpPr>
                <a:spLocks noChangeArrowheads="1"/>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8" name="Freeform 306"/>
              <p:cNvSpPr>
                <a:spLocks/>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9" name="Freeform 307"/>
              <p:cNvSpPr>
                <a:spLocks noChangeArrowheads="1"/>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0" name="Freeform 308"/>
              <p:cNvSpPr>
                <a:spLocks/>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1" name="Freeform 309"/>
              <p:cNvSpPr>
                <a:spLocks noChangeArrowheads="1"/>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2" name="Freeform 310"/>
              <p:cNvSpPr>
                <a:spLocks/>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3" name="Freeform 311"/>
              <p:cNvSpPr>
                <a:spLocks noChangeArrowheads="1"/>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4" name="Freeform 312"/>
              <p:cNvSpPr>
                <a:spLocks/>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5" name="Freeform 313"/>
              <p:cNvSpPr>
                <a:spLocks noChangeArrowheads="1"/>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6" name="Freeform 314"/>
              <p:cNvSpPr>
                <a:spLocks/>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7" name="Freeform 315"/>
              <p:cNvSpPr>
                <a:spLocks noChangeArrowheads="1"/>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8" name="Freeform 316"/>
              <p:cNvSpPr>
                <a:spLocks/>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9" name="Freeform 317"/>
              <p:cNvSpPr>
                <a:spLocks noChangeArrowheads="1"/>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0" name="Freeform 318"/>
              <p:cNvSpPr>
                <a:spLocks/>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1" name="Freeform 319"/>
              <p:cNvSpPr>
                <a:spLocks noChangeArrowheads="1"/>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2" name="Freeform 320"/>
              <p:cNvSpPr>
                <a:spLocks/>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3" name="Freeform 321"/>
              <p:cNvSpPr>
                <a:spLocks noChangeArrowheads="1"/>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4" name="Freeform 322"/>
              <p:cNvSpPr>
                <a:spLocks/>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5" name="Freeform 323"/>
              <p:cNvSpPr>
                <a:spLocks noChangeArrowheads="1"/>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6" name="Freeform 324"/>
              <p:cNvSpPr>
                <a:spLocks/>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7" name="Freeform 325"/>
              <p:cNvSpPr>
                <a:spLocks noChangeArrowheads="1"/>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8" name="Freeform 326"/>
              <p:cNvSpPr>
                <a:spLocks/>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9" name="Freeform 327"/>
              <p:cNvSpPr>
                <a:spLocks noChangeArrowheads="1"/>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0" name="Freeform 328"/>
              <p:cNvSpPr>
                <a:spLocks/>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1" name="Freeform 329"/>
              <p:cNvSpPr>
                <a:spLocks noChangeArrowheads="1"/>
              </p:cNvSpPr>
              <p:nvPr/>
            </p:nvSpPr>
            <p:spPr bwMode="auto">
              <a:xfrm>
                <a:off x="320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2" name="Text Box 330"/>
              <p:cNvSpPr txBox="1">
                <a:spLocks noChangeArrowheads="1"/>
              </p:cNvSpPr>
              <p:nvPr/>
            </p:nvSpPr>
            <p:spPr bwMode="auto">
              <a:xfrm>
                <a:off x="337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23" name="Freeform 331"/>
              <p:cNvSpPr>
                <a:spLocks noChangeArrowheads="1"/>
              </p:cNvSpPr>
              <p:nvPr/>
            </p:nvSpPr>
            <p:spPr bwMode="auto">
              <a:xfrm>
                <a:off x="320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4" name="Text Box 332"/>
              <p:cNvSpPr txBox="1">
                <a:spLocks noChangeArrowheads="1"/>
              </p:cNvSpPr>
              <p:nvPr/>
            </p:nvSpPr>
            <p:spPr bwMode="auto">
              <a:xfrm>
                <a:off x="337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25" name="Freeform 333"/>
              <p:cNvSpPr>
                <a:spLocks noChangeArrowheads="1"/>
              </p:cNvSpPr>
              <p:nvPr/>
            </p:nvSpPr>
            <p:spPr bwMode="auto">
              <a:xfrm>
                <a:off x="320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6" name="Text Box 334"/>
              <p:cNvSpPr txBox="1">
                <a:spLocks noChangeArrowheads="1"/>
              </p:cNvSpPr>
              <p:nvPr/>
            </p:nvSpPr>
            <p:spPr bwMode="auto">
              <a:xfrm>
                <a:off x="337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27" name="Freeform 335"/>
              <p:cNvSpPr>
                <a:spLocks noChangeArrowheads="1"/>
              </p:cNvSpPr>
              <p:nvPr/>
            </p:nvSpPr>
            <p:spPr bwMode="auto">
              <a:xfrm>
                <a:off x="320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8" name="Text Box 336"/>
              <p:cNvSpPr txBox="1">
                <a:spLocks noChangeArrowheads="1"/>
              </p:cNvSpPr>
              <p:nvPr/>
            </p:nvSpPr>
            <p:spPr bwMode="auto">
              <a:xfrm>
                <a:off x="337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29" name="Freeform 337"/>
              <p:cNvSpPr>
                <a:spLocks noChangeArrowheads="1"/>
              </p:cNvSpPr>
              <p:nvPr/>
            </p:nvSpPr>
            <p:spPr bwMode="auto">
              <a:xfrm>
                <a:off x="320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0" name="Text Box 338"/>
              <p:cNvSpPr txBox="1">
                <a:spLocks noChangeArrowheads="1"/>
              </p:cNvSpPr>
              <p:nvPr/>
            </p:nvSpPr>
            <p:spPr bwMode="auto">
              <a:xfrm>
                <a:off x="337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31" name="Freeform 339"/>
              <p:cNvSpPr>
                <a:spLocks noChangeArrowheads="1"/>
              </p:cNvSpPr>
              <p:nvPr/>
            </p:nvSpPr>
            <p:spPr bwMode="auto">
              <a:xfrm>
                <a:off x="320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2" name="Text Box 340"/>
              <p:cNvSpPr txBox="1">
                <a:spLocks noChangeArrowheads="1"/>
              </p:cNvSpPr>
              <p:nvPr/>
            </p:nvSpPr>
            <p:spPr bwMode="auto">
              <a:xfrm>
                <a:off x="337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364" name="TextBox 274"/>
            <p:cNvSpPr txBox="1">
              <a:spLocks noChangeArrowheads="1"/>
            </p:cNvSpPr>
            <p:nvPr/>
          </p:nvSpPr>
          <p:spPr bwMode="auto">
            <a:xfrm>
              <a:off x="6734502" y="4632434"/>
              <a:ext cx="1928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SSP3</a:t>
              </a:r>
            </a:p>
            <a:p>
              <a:pPr eaLnBrk="1" hangingPunct="1"/>
              <a:r>
                <a:rPr lang="en-US" altLang="en-US"/>
                <a:t>(Regional rivalry)</a:t>
              </a:r>
            </a:p>
          </p:txBody>
        </p:sp>
        <p:pic>
          <p:nvPicPr>
            <p:cNvPr id="1236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164"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66" name="TextBox 276"/>
            <p:cNvSpPr txBox="1">
              <a:spLocks noChangeArrowheads="1"/>
            </p:cNvSpPr>
            <p:nvPr/>
          </p:nvSpPr>
          <p:spPr bwMode="auto">
            <a:xfrm>
              <a:off x="2328619" y="4267200"/>
              <a:ext cx="16337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SSP5</a:t>
              </a:r>
            </a:p>
            <a:p>
              <a:pPr eaLnBrk="1" hangingPunct="1"/>
              <a:r>
                <a:rPr lang="en-US" altLang="en-US"/>
                <a:t>(Fossil-fueled </a:t>
              </a:r>
            </a:p>
            <a:p>
              <a:pPr eaLnBrk="1" hangingPunct="1"/>
              <a:r>
                <a:rPr lang="en-US" altLang="en-US"/>
                <a:t>growth)</a:t>
              </a:r>
            </a:p>
          </p:txBody>
        </p:sp>
        <p:pic>
          <p:nvPicPr>
            <p:cNvPr id="1236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8"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2" name="Group 351"/>
          <p:cNvGrpSpPr>
            <a:grpSpLocks/>
          </p:cNvGrpSpPr>
          <p:nvPr/>
        </p:nvGrpSpPr>
        <p:grpSpPr bwMode="auto">
          <a:xfrm>
            <a:off x="2286000" y="2160588"/>
            <a:ext cx="4343400" cy="2944812"/>
            <a:chOff x="2725055" y="2142309"/>
            <a:chExt cx="4343400" cy="2944368"/>
          </a:xfrm>
        </p:grpSpPr>
        <p:grpSp>
          <p:nvGrpSpPr>
            <p:cNvPr id="12294" name="Group -1024"/>
            <p:cNvGrpSpPr>
              <a:grpSpLocks/>
            </p:cNvGrpSpPr>
            <p:nvPr/>
          </p:nvGrpSpPr>
          <p:grpSpPr bwMode="auto">
            <a:xfrm>
              <a:off x="2725055" y="2142309"/>
              <a:ext cx="4343400" cy="2944368"/>
              <a:chOff x="200" y="1440"/>
              <a:chExt cx="2720" cy="1200"/>
            </a:xfrm>
          </p:grpSpPr>
          <p:sp>
            <p:nvSpPr>
              <p:cNvPr id="12297" name="Freeform 72"/>
              <p:cNvSpPr>
                <a:spLocks noChangeArrowheads="1"/>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Text Box 73"/>
              <p:cNvSpPr txBox="1">
                <a:spLocks noChangeArrowheads="1"/>
              </p:cNvSpPr>
              <p:nvPr/>
            </p:nvSpPr>
            <p:spPr bwMode="auto">
              <a:xfrm>
                <a:off x="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299" name="Freeform 74"/>
              <p:cNvSpPr>
                <a:spLocks/>
              </p:cNvSpPr>
              <p:nvPr/>
            </p:nvSpPr>
            <p:spPr bwMode="auto">
              <a:xfrm>
                <a:off x="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Text Box 75"/>
              <p:cNvSpPr txBox="1">
                <a:spLocks noChangeArrowheads="1"/>
              </p:cNvSpPr>
              <p:nvPr/>
            </p:nvSpPr>
            <p:spPr bwMode="auto">
              <a:xfrm>
                <a:off x="87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01" name="Freeform 76"/>
              <p:cNvSpPr>
                <a:spLocks/>
              </p:cNvSpPr>
              <p:nvPr/>
            </p:nvSpPr>
            <p:spPr bwMode="auto">
              <a:xfrm>
                <a:off x="93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2" name="Text Box 77"/>
              <p:cNvSpPr txBox="1">
                <a:spLocks noChangeArrowheads="1"/>
              </p:cNvSpPr>
              <p:nvPr/>
            </p:nvSpPr>
            <p:spPr bwMode="auto">
              <a:xfrm>
                <a:off x="133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03" name="Freeform 78"/>
              <p:cNvSpPr>
                <a:spLocks/>
              </p:cNvSpPr>
              <p:nvPr/>
            </p:nvSpPr>
            <p:spPr bwMode="auto">
              <a:xfrm>
                <a:off x="140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4" name="Text Box 79"/>
              <p:cNvSpPr txBox="1">
                <a:spLocks noChangeArrowheads="1"/>
              </p:cNvSpPr>
              <p:nvPr/>
            </p:nvSpPr>
            <p:spPr bwMode="auto">
              <a:xfrm>
                <a:off x="180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05" name="Freeform 80"/>
              <p:cNvSpPr>
                <a:spLocks/>
              </p:cNvSpPr>
              <p:nvPr/>
            </p:nvSpPr>
            <p:spPr bwMode="auto">
              <a:xfrm>
                <a:off x="186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81"/>
              <p:cNvSpPr txBox="1">
                <a:spLocks noChangeArrowheads="1"/>
              </p:cNvSpPr>
              <p:nvPr/>
            </p:nvSpPr>
            <p:spPr bwMode="auto">
              <a:xfrm>
                <a:off x="226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07" name="Freeform 82"/>
              <p:cNvSpPr>
                <a:spLocks/>
              </p:cNvSpPr>
              <p:nvPr/>
            </p:nvSpPr>
            <p:spPr bwMode="auto">
              <a:xfrm>
                <a:off x="232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8" name="Text Box 83"/>
              <p:cNvSpPr txBox="1">
                <a:spLocks noChangeArrowheads="1"/>
              </p:cNvSpPr>
              <p:nvPr/>
            </p:nvSpPr>
            <p:spPr bwMode="auto">
              <a:xfrm>
                <a:off x="272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09" name="Freeform 84"/>
              <p:cNvSpPr>
                <a:spLocks/>
              </p:cNvSpPr>
              <p:nvPr/>
            </p:nvSpPr>
            <p:spPr bwMode="auto">
              <a:xfrm>
                <a:off x="279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0" name="Text Box 85"/>
              <p:cNvSpPr txBox="1">
                <a:spLocks noChangeArrowheads="1"/>
              </p:cNvSpPr>
              <p:nvPr/>
            </p:nvSpPr>
            <p:spPr bwMode="auto">
              <a:xfrm rot="-5400000">
                <a:off x="23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11" name="Text Box 86"/>
              <p:cNvSpPr txBox="1">
                <a:spLocks noChangeArrowheads="1"/>
              </p:cNvSpPr>
              <p:nvPr/>
            </p:nvSpPr>
            <p:spPr bwMode="auto">
              <a:xfrm>
                <a:off x="41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12" name="Freeform 87"/>
              <p:cNvSpPr>
                <a:spLocks/>
              </p:cNvSpPr>
              <p:nvPr/>
            </p:nvSpPr>
            <p:spPr bwMode="auto">
              <a:xfrm>
                <a:off x="45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3" name="Text Box 88"/>
              <p:cNvSpPr txBox="1">
                <a:spLocks noChangeArrowheads="1"/>
              </p:cNvSpPr>
              <p:nvPr/>
            </p:nvSpPr>
            <p:spPr bwMode="auto">
              <a:xfrm>
                <a:off x="35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14" name="Freeform 89"/>
              <p:cNvSpPr>
                <a:spLocks/>
              </p:cNvSpPr>
              <p:nvPr/>
            </p:nvSpPr>
            <p:spPr bwMode="auto">
              <a:xfrm>
                <a:off x="45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Text Box 90"/>
              <p:cNvSpPr txBox="1">
                <a:spLocks noChangeArrowheads="1"/>
              </p:cNvSpPr>
              <p:nvPr/>
            </p:nvSpPr>
            <p:spPr bwMode="auto">
              <a:xfrm>
                <a:off x="32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16" name="Freeform 91"/>
              <p:cNvSpPr>
                <a:spLocks/>
              </p:cNvSpPr>
              <p:nvPr/>
            </p:nvSpPr>
            <p:spPr bwMode="auto">
              <a:xfrm>
                <a:off x="45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7" name="Text Box 92"/>
              <p:cNvSpPr txBox="1">
                <a:spLocks noChangeArrowheads="1"/>
              </p:cNvSpPr>
              <p:nvPr/>
            </p:nvSpPr>
            <p:spPr bwMode="auto">
              <a:xfrm>
                <a:off x="32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18" name="Freeform 93"/>
              <p:cNvSpPr>
                <a:spLocks/>
              </p:cNvSpPr>
              <p:nvPr/>
            </p:nvSpPr>
            <p:spPr bwMode="auto">
              <a:xfrm>
                <a:off x="45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9" name="Text Box 94"/>
              <p:cNvSpPr txBox="1">
                <a:spLocks noChangeArrowheads="1"/>
              </p:cNvSpPr>
              <p:nvPr/>
            </p:nvSpPr>
            <p:spPr bwMode="auto">
              <a:xfrm>
                <a:off x="32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20" name="Freeform 95"/>
              <p:cNvSpPr>
                <a:spLocks/>
              </p:cNvSpPr>
              <p:nvPr/>
            </p:nvSpPr>
            <p:spPr bwMode="auto">
              <a:xfrm>
                <a:off x="45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1" name="Text Box 96"/>
              <p:cNvSpPr txBox="1">
                <a:spLocks noChangeArrowheads="1"/>
              </p:cNvSpPr>
              <p:nvPr/>
            </p:nvSpPr>
            <p:spPr bwMode="auto">
              <a:xfrm>
                <a:off x="32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22" name="Freeform 97"/>
              <p:cNvSpPr>
                <a:spLocks/>
              </p:cNvSpPr>
              <p:nvPr/>
            </p:nvSpPr>
            <p:spPr bwMode="auto">
              <a:xfrm>
                <a:off x="45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Freeform 98"/>
              <p:cNvSpPr>
                <a:spLocks/>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4" name="Freeform 99"/>
              <p:cNvSpPr>
                <a:spLocks noChangeArrowheads="1"/>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5" name="Freeform 100"/>
              <p:cNvSpPr>
                <a:spLocks/>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6" name="Freeform 101"/>
              <p:cNvSpPr>
                <a:spLocks noChangeArrowheads="1"/>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7" name="Freeform 102"/>
              <p:cNvSpPr>
                <a:spLocks/>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8" name="Freeform 103"/>
              <p:cNvSpPr>
                <a:spLocks noChangeArrowheads="1"/>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9" name="Freeform 104"/>
              <p:cNvSpPr>
                <a:spLocks/>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0" name="Freeform 105"/>
              <p:cNvSpPr>
                <a:spLocks noChangeArrowheads="1"/>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1" name="Freeform 106"/>
              <p:cNvSpPr>
                <a:spLocks/>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2" name="Freeform 107"/>
              <p:cNvSpPr>
                <a:spLocks noChangeArrowheads="1"/>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3" name="Freeform 108"/>
              <p:cNvSpPr>
                <a:spLocks/>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4" name="Freeform 109"/>
              <p:cNvSpPr>
                <a:spLocks noChangeArrowheads="1"/>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5" name="Freeform 110"/>
              <p:cNvSpPr>
                <a:spLocks/>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6" name="Freeform 111"/>
              <p:cNvSpPr>
                <a:spLocks noChangeArrowheads="1"/>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7" name="Freeform 112"/>
              <p:cNvSpPr>
                <a:spLocks/>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8" name="Freeform 113"/>
              <p:cNvSpPr>
                <a:spLocks noChangeArrowheads="1"/>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9" name="Freeform 114"/>
              <p:cNvSpPr>
                <a:spLocks/>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0" name="Freeform 115"/>
              <p:cNvSpPr>
                <a:spLocks noChangeArrowheads="1"/>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1" name="Freeform 116"/>
              <p:cNvSpPr>
                <a:spLocks/>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2" name="Freeform 117"/>
              <p:cNvSpPr>
                <a:spLocks noChangeArrowheads="1"/>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3" name="Freeform 118"/>
              <p:cNvSpPr>
                <a:spLocks/>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4" name="Freeform 119"/>
              <p:cNvSpPr>
                <a:spLocks noChangeArrowheads="1"/>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5" name="Freeform 120"/>
              <p:cNvSpPr>
                <a:spLocks/>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6" name="Freeform 121"/>
              <p:cNvSpPr>
                <a:spLocks noChangeArrowheads="1"/>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7" name="Freeform 122"/>
              <p:cNvSpPr>
                <a:spLocks/>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8" name="Freeform 123"/>
              <p:cNvSpPr>
                <a:spLocks noChangeArrowheads="1"/>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9" name="Freeform 124"/>
              <p:cNvSpPr>
                <a:spLocks/>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0" name="Freeform 125"/>
              <p:cNvSpPr>
                <a:spLocks noChangeArrowheads="1"/>
              </p:cNvSpPr>
              <p:nvPr/>
            </p:nvSpPr>
            <p:spPr bwMode="auto">
              <a:xfrm>
                <a:off x="52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1" name="Text Box 126"/>
              <p:cNvSpPr txBox="1">
                <a:spLocks noChangeArrowheads="1"/>
              </p:cNvSpPr>
              <p:nvPr/>
            </p:nvSpPr>
            <p:spPr bwMode="auto">
              <a:xfrm>
                <a:off x="69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352" name="Freeform 127"/>
              <p:cNvSpPr>
                <a:spLocks noChangeArrowheads="1"/>
              </p:cNvSpPr>
              <p:nvPr/>
            </p:nvSpPr>
            <p:spPr bwMode="auto">
              <a:xfrm>
                <a:off x="52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3" name="Text Box 128"/>
              <p:cNvSpPr txBox="1">
                <a:spLocks noChangeArrowheads="1"/>
              </p:cNvSpPr>
              <p:nvPr/>
            </p:nvSpPr>
            <p:spPr bwMode="auto">
              <a:xfrm>
                <a:off x="69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354" name="Freeform 129"/>
              <p:cNvSpPr>
                <a:spLocks noChangeArrowheads="1"/>
              </p:cNvSpPr>
              <p:nvPr/>
            </p:nvSpPr>
            <p:spPr bwMode="auto">
              <a:xfrm>
                <a:off x="52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5" name="Text Box 130"/>
              <p:cNvSpPr txBox="1">
                <a:spLocks noChangeArrowheads="1"/>
              </p:cNvSpPr>
              <p:nvPr/>
            </p:nvSpPr>
            <p:spPr bwMode="auto">
              <a:xfrm>
                <a:off x="69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356" name="Freeform 131"/>
              <p:cNvSpPr>
                <a:spLocks noChangeArrowheads="1"/>
              </p:cNvSpPr>
              <p:nvPr/>
            </p:nvSpPr>
            <p:spPr bwMode="auto">
              <a:xfrm>
                <a:off x="52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7" name="Text Box 132"/>
              <p:cNvSpPr txBox="1">
                <a:spLocks noChangeArrowheads="1"/>
              </p:cNvSpPr>
              <p:nvPr/>
            </p:nvSpPr>
            <p:spPr bwMode="auto">
              <a:xfrm>
                <a:off x="69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358" name="Freeform 133"/>
              <p:cNvSpPr>
                <a:spLocks noChangeArrowheads="1"/>
              </p:cNvSpPr>
              <p:nvPr/>
            </p:nvSpPr>
            <p:spPr bwMode="auto">
              <a:xfrm>
                <a:off x="52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9" name="Text Box 134"/>
              <p:cNvSpPr txBox="1">
                <a:spLocks noChangeArrowheads="1"/>
              </p:cNvSpPr>
              <p:nvPr/>
            </p:nvSpPr>
            <p:spPr bwMode="auto">
              <a:xfrm>
                <a:off x="69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360" name="Freeform 135"/>
              <p:cNvSpPr>
                <a:spLocks noChangeArrowheads="1"/>
              </p:cNvSpPr>
              <p:nvPr/>
            </p:nvSpPr>
            <p:spPr bwMode="auto">
              <a:xfrm>
                <a:off x="52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1" name="Text Box 136"/>
              <p:cNvSpPr txBox="1">
                <a:spLocks noChangeArrowheads="1"/>
              </p:cNvSpPr>
              <p:nvPr/>
            </p:nvSpPr>
            <p:spPr bwMode="auto">
              <a:xfrm>
                <a:off x="69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295" name="TextBox 346"/>
            <p:cNvSpPr txBox="1">
              <a:spLocks noChangeArrowheads="1"/>
            </p:cNvSpPr>
            <p:nvPr/>
          </p:nvSpPr>
          <p:spPr bwMode="auto">
            <a:xfrm>
              <a:off x="5093665" y="2586432"/>
              <a:ext cx="16792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SSP2</a:t>
              </a:r>
            </a:p>
            <a:p>
              <a:pPr eaLnBrk="1" hangingPunct="1"/>
              <a:r>
                <a:rPr lang="en-US" altLang="en-US"/>
                <a:t>(Middle of the    road)</a:t>
              </a:r>
            </a:p>
          </p:txBody>
        </p:sp>
        <p:pic>
          <p:nvPicPr>
            <p:cNvPr id="122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691" y="24688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3" name="Title 31"/>
          <p:cNvSpPr txBox="1">
            <a:spLocks/>
          </p:cNvSpPr>
          <p:nvPr/>
        </p:nvSpPr>
        <p:spPr>
          <a:xfrm>
            <a:off x="457200" y="0"/>
            <a:ext cx="8229600" cy="685800"/>
          </a:xfrm>
          <a:prstGeom prst="rect">
            <a:avLst/>
          </a:prstGeom>
        </p:spPr>
        <p:txBody>
          <a:bodyPr/>
          <a:lstStyle>
            <a:defPPr>
              <a:defRPr lang="en-US"/>
            </a:defPPr>
            <a:lvl1pPr algn="ctr" eaLnBrk="0" fontAlgn="base" hangingPunct="0">
              <a:spcBef>
                <a:spcPct val="0"/>
              </a:spcBef>
              <a:spcAft>
                <a:spcPct val="0"/>
              </a:spcAft>
              <a:defRPr sz="4400" kern="0">
                <a:solidFill>
                  <a:schemeClr val="tx2"/>
                </a:solidFill>
                <a:latin typeface="Arial" panose="020B0604020202020204" pitchFamily="34" charset="0"/>
                <a:ea typeface="+mj-ea"/>
                <a:cs typeface="Arial" panose="020B0604020202020204" pitchFamily="34" charset="0"/>
              </a:defRPr>
            </a:lvl1pPr>
            <a:lvl2pPr algn="ctr" eaLnBrk="0" fontAlgn="base" hangingPunct="0">
              <a:spcBef>
                <a:spcPct val="0"/>
              </a:spcBef>
              <a:spcAft>
                <a:spcPct val="0"/>
              </a:spcAft>
              <a:defRPr sz="4400">
                <a:solidFill>
                  <a:schemeClr val="tx2"/>
                </a:solidFill>
                <a:latin typeface="Arial" charset="0"/>
              </a:defRPr>
            </a:lvl2pPr>
            <a:lvl3pPr algn="ctr" eaLnBrk="0" fontAlgn="base" hangingPunct="0">
              <a:spcBef>
                <a:spcPct val="0"/>
              </a:spcBef>
              <a:spcAft>
                <a:spcPct val="0"/>
              </a:spcAft>
              <a:defRPr sz="4400">
                <a:solidFill>
                  <a:schemeClr val="tx2"/>
                </a:solidFill>
                <a:latin typeface="Arial" charset="0"/>
              </a:defRPr>
            </a:lvl3pPr>
            <a:lvl4pPr algn="ctr" eaLnBrk="0" fontAlgn="base" hangingPunct="0">
              <a:spcBef>
                <a:spcPct val="0"/>
              </a:spcBef>
              <a:spcAft>
                <a:spcPct val="0"/>
              </a:spcAft>
              <a:defRPr sz="4400">
                <a:solidFill>
                  <a:schemeClr val="tx2"/>
                </a:solidFill>
                <a:latin typeface="Arial" charset="0"/>
              </a:defRPr>
            </a:lvl4pPr>
            <a:lvl5pPr algn="ctr" eaLnBrk="0" fontAlgn="base" hangingPunct="0">
              <a:spcBef>
                <a:spcPct val="0"/>
              </a:spcBef>
              <a:spcAft>
                <a:spcPct val="0"/>
              </a:spcAft>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algn="l">
              <a:defRPr/>
            </a:pPr>
            <a:r>
              <a:rPr lang="en-US" dirty="0">
                <a:solidFill>
                  <a:schemeClr val="tx1"/>
                </a:solidFill>
              </a:rPr>
              <a:t>SSPs (Energy)</a:t>
            </a:r>
          </a:p>
        </p:txBody>
      </p:sp>
    </p:spTree>
    <p:extLst>
      <p:ext uri="{BB962C8B-B14F-4D97-AF65-F5344CB8AC3E}">
        <p14:creationId xmlns:p14="http://schemas.microsoft.com/office/powerpoint/2010/main" val="157002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6883400" y="1393825"/>
            <a:ext cx="2073275" cy="4281488"/>
          </a:xfrm>
        </p:spPr>
        <p:txBody>
          <a:bodyPr>
            <a:normAutofit/>
          </a:bodyPr>
          <a:lstStyle/>
          <a:p>
            <a:pPr marL="0" indent="0">
              <a:buFont typeface="Wingdings" pitchFamily="2" charset="2"/>
              <a:buNone/>
            </a:pPr>
            <a:r>
              <a:rPr lang="nl-NL" altLang="en-US" dirty="0"/>
              <a:t>Wide range </a:t>
            </a:r>
            <a:r>
              <a:rPr lang="nl-NL" altLang="en-US" dirty="0" err="1"/>
              <a:t>from</a:t>
            </a:r>
            <a:r>
              <a:rPr lang="nl-NL" altLang="en-US" dirty="0"/>
              <a:t> </a:t>
            </a:r>
            <a:r>
              <a:rPr lang="nl-NL" altLang="en-US" dirty="0" err="1"/>
              <a:t>rewilding</a:t>
            </a:r>
            <a:r>
              <a:rPr lang="nl-NL" altLang="en-US" dirty="0"/>
              <a:t> in </a:t>
            </a:r>
            <a:r>
              <a:rPr lang="nl-NL" altLang="en-US" dirty="0" err="1"/>
              <a:t>the</a:t>
            </a:r>
            <a:r>
              <a:rPr lang="nl-NL" altLang="en-US" dirty="0"/>
              <a:t> SSP1 </a:t>
            </a:r>
            <a:r>
              <a:rPr lang="nl-NL" altLang="en-US" dirty="0" err="1"/>
              <a:t>to</a:t>
            </a:r>
            <a:r>
              <a:rPr lang="nl-NL" altLang="en-US" dirty="0"/>
              <a:t> </a:t>
            </a:r>
            <a:r>
              <a:rPr lang="nl-NL" altLang="en-US" dirty="0" err="1"/>
              <a:t>continious</a:t>
            </a:r>
            <a:r>
              <a:rPr lang="nl-NL" altLang="en-US" dirty="0"/>
              <a:t> </a:t>
            </a:r>
            <a:r>
              <a:rPr lang="nl-NL" altLang="en-US" dirty="0" err="1"/>
              <a:t>expansion</a:t>
            </a:r>
            <a:r>
              <a:rPr lang="nl-NL" altLang="en-US" dirty="0"/>
              <a:t> of human-</a:t>
            </a:r>
            <a:r>
              <a:rPr lang="nl-NL" altLang="en-US" dirty="0" err="1"/>
              <a:t>dominated</a:t>
            </a:r>
            <a:r>
              <a:rPr lang="nl-NL" altLang="en-US" dirty="0"/>
              <a:t> area in SSP3</a:t>
            </a:r>
            <a:endParaRPr lang="en-US" altLang="en-US" dirty="0"/>
          </a:p>
        </p:txBody>
      </p:sp>
      <p:sp>
        <p:nvSpPr>
          <p:cNvPr id="30723" name="Date Placeholder 3"/>
          <p:cNvSpPr>
            <a:spLocks noGrp="1"/>
          </p:cNvSpPr>
          <p:nvPr>
            <p:ph type="dt" sz="quarter" idx="10"/>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C7A00571-F3D7-4F7D-9172-3097239A9A79}" type="datetime4">
              <a:rPr lang="nl-NL" altLang="en-US" sz="1000" smtClean="0">
                <a:solidFill>
                  <a:schemeClr val="bg1"/>
                </a:solidFill>
              </a:rPr>
              <a:pPr eaLnBrk="1" hangingPunct="1">
                <a:spcBef>
                  <a:spcPct val="0"/>
                </a:spcBef>
                <a:buClrTx/>
                <a:buFontTx/>
                <a:buNone/>
              </a:pPr>
              <a:t>26 augustus 2018</a:t>
            </a:fld>
            <a:endParaRPr lang="nl-NL" altLang="en-US" sz="1000">
              <a:solidFill>
                <a:schemeClr val="bg1"/>
              </a:solidFill>
            </a:endParaRPr>
          </a:p>
        </p:txBody>
      </p:sp>
      <p:sp>
        <p:nvSpPr>
          <p:cNvPr id="30724" name="Slide Number Placeholder 4"/>
          <p:cNvSpPr>
            <a:spLocks noGrp="1"/>
          </p:cNvSpPr>
          <p:nvPr>
            <p:ph type="sldNum" sz="quarter" idx="11"/>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8F3EDBDC-4F2E-4877-AFA1-4A3B03D04E7E}" type="slidenum">
              <a:rPr lang="nl-NL" altLang="en-US" sz="1000" smtClean="0">
                <a:solidFill>
                  <a:schemeClr val="bg1"/>
                </a:solidFill>
              </a:rPr>
              <a:pPr eaLnBrk="1" hangingPunct="1">
                <a:spcBef>
                  <a:spcPct val="0"/>
                </a:spcBef>
                <a:buClrTx/>
                <a:buFontTx/>
                <a:buNone/>
              </a:pPr>
              <a:t>21</a:t>
            </a:fld>
            <a:endParaRPr lang="nl-NL" altLang="en-US" sz="1000">
              <a:solidFill>
                <a:schemeClr val="bg1"/>
              </a:solidFill>
            </a:endParaRPr>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27150"/>
            <a:ext cx="6867525"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7"/>
          <p:cNvSpPr txBox="1">
            <a:spLocks noChangeArrowheads="1"/>
          </p:cNvSpPr>
          <p:nvPr/>
        </p:nvSpPr>
        <p:spPr bwMode="auto">
          <a:xfrm>
            <a:off x="17463" y="6508750"/>
            <a:ext cx="2096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dirty="0" err="1"/>
              <a:t>Popp</a:t>
            </a:r>
            <a:r>
              <a:rPr lang="nl-NL" altLang="en-US" sz="1800" dirty="0"/>
              <a:t> et al. 2016</a:t>
            </a:r>
            <a:endParaRPr lang="en-US" altLang="en-US" sz="1800" dirty="0"/>
          </a:p>
        </p:txBody>
      </p:sp>
      <p:sp>
        <p:nvSpPr>
          <p:cNvPr id="10" name="Rectangle 9"/>
          <p:cNvSpPr/>
          <p:nvPr/>
        </p:nvSpPr>
        <p:spPr>
          <a:xfrm>
            <a:off x="6696075" y="5929313"/>
            <a:ext cx="2447925" cy="928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8" name="TextBox 10"/>
          <p:cNvSpPr txBox="1">
            <a:spLocks noChangeArrowheads="1"/>
          </p:cNvSpPr>
          <p:nvPr/>
        </p:nvSpPr>
        <p:spPr bwMode="auto">
          <a:xfrm>
            <a:off x="41275" y="1012825"/>
            <a:ext cx="2755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a:t>Land area (million ha)</a:t>
            </a:r>
            <a:endParaRPr lang="en-US" altLang="en-US" sz="1800"/>
          </a:p>
        </p:txBody>
      </p:sp>
    </p:spTree>
    <p:extLst>
      <p:ext uri="{BB962C8B-B14F-4D97-AF65-F5344CB8AC3E}">
        <p14:creationId xmlns:p14="http://schemas.microsoft.com/office/powerpoint/2010/main" val="2120842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5F21-6065-FA4F-82BA-3D0D1A23AAD3}"/>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biodiversity</a:t>
            </a:r>
            <a:endParaRPr lang="de-DE" dirty="0"/>
          </a:p>
        </p:txBody>
      </p:sp>
      <p:sp>
        <p:nvSpPr>
          <p:cNvPr id="3" name="Content Placeholder 2">
            <a:extLst>
              <a:ext uri="{FF2B5EF4-FFF2-40B4-BE49-F238E27FC236}">
                <a16:creationId xmlns:a16="http://schemas.microsoft.com/office/drawing/2014/main" id="{4A92605C-BEBC-A349-B524-4F3FD6E10125}"/>
              </a:ext>
            </a:extLst>
          </p:cNvPr>
          <p:cNvSpPr>
            <a:spLocks noGrp="1"/>
          </p:cNvSpPr>
          <p:nvPr>
            <p:ph idx="1"/>
          </p:nvPr>
        </p:nvSpPr>
        <p:spPr>
          <a:xfrm>
            <a:off x="628650" y="3194137"/>
            <a:ext cx="3596109" cy="2982826"/>
          </a:xfrm>
        </p:spPr>
        <p:txBody>
          <a:bodyPr/>
          <a:lstStyle/>
          <a:p>
            <a:r>
              <a:rPr lang="de-DE" dirty="0"/>
              <a:t>More on </a:t>
            </a:r>
            <a:r>
              <a:rPr lang="de-DE" dirty="0" err="1"/>
              <a:t>this</a:t>
            </a:r>
            <a:r>
              <a:rPr lang="de-DE" dirty="0"/>
              <a:t> </a:t>
            </a:r>
            <a:r>
              <a:rPr lang="de-DE" dirty="0" err="1"/>
              <a:t>with</a:t>
            </a:r>
            <a:r>
              <a:rPr lang="de-DE" dirty="0"/>
              <a:t> </a:t>
            </a:r>
            <a:r>
              <a:rPr lang="de-DE" dirty="0" err="1"/>
              <a:t>Inês</a:t>
            </a:r>
            <a:r>
              <a:rPr lang="de-DE" dirty="0"/>
              <a:t> </a:t>
            </a:r>
            <a:r>
              <a:rPr lang="de-DE" dirty="0" err="1"/>
              <a:t>tomorrow</a:t>
            </a:r>
            <a:endParaRPr lang="de-DE" dirty="0"/>
          </a:p>
          <a:p>
            <a:endParaRPr lang="de-DE" dirty="0"/>
          </a:p>
        </p:txBody>
      </p:sp>
      <p:pic>
        <p:nvPicPr>
          <p:cNvPr id="4" name="Picture 2">
            <a:extLst>
              <a:ext uri="{FF2B5EF4-FFF2-40B4-BE49-F238E27FC236}">
                <a16:creationId xmlns:a16="http://schemas.microsoft.com/office/drawing/2014/main" id="{829B2F7F-B8EA-E740-9EB9-D67A64AE12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8543" y="1949243"/>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BB299F1-FDD0-054E-8A6A-142AAADE1DA5}"/>
              </a:ext>
            </a:extLst>
          </p:cNvPr>
          <p:cNvPicPr>
            <a:picLocks noChangeAspect="1"/>
          </p:cNvPicPr>
          <p:nvPr/>
        </p:nvPicPr>
        <p:blipFill>
          <a:blip r:embed="rId3"/>
          <a:stretch>
            <a:fillRect/>
          </a:stretch>
        </p:blipFill>
        <p:spPr>
          <a:xfrm>
            <a:off x="628650" y="4191856"/>
            <a:ext cx="3260926" cy="1203193"/>
          </a:xfrm>
          <a:prstGeom prst="rect">
            <a:avLst/>
          </a:prstGeom>
        </p:spPr>
      </p:pic>
      <p:sp>
        <p:nvSpPr>
          <p:cNvPr id="7" name="Oval 6">
            <a:extLst>
              <a:ext uri="{FF2B5EF4-FFF2-40B4-BE49-F238E27FC236}">
                <a16:creationId xmlns:a16="http://schemas.microsoft.com/office/drawing/2014/main" id="{1A9A3AA8-5958-CE41-A269-EBB89194AA96}"/>
              </a:ext>
            </a:extLst>
          </p:cNvPr>
          <p:cNvSpPr/>
          <p:nvPr/>
        </p:nvSpPr>
        <p:spPr>
          <a:xfrm>
            <a:off x="5204809" y="3684785"/>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225BFAB0-33EB-054E-B09D-A24EB44AA98D}"/>
              </a:ext>
            </a:extLst>
          </p:cNvPr>
          <p:cNvPicPr>
            <a:picLocks noChangeAspect="1"/>
          </p:cNvPicPr>
          <p:nvPr/>
        </p:nvPicPr>
        <p:blipFill>
          <a:blip r:embed="rId4"/>
          <a:stretch>
            <a:fillRect/>
          </a:stretch>
        </p:blipFill>
        <p:spPr>
          <a:xfrm>
            <a:off x="126304" y="2244621"/>
            <a:ext cx="5334000" cy="3771900"/>
          </a:xfrm>
          <a:prstGeom prst="rect">
            <a:avLst/>
          </a:prstGeom>
        </p:spPr>
      </p:pic>
    </p:spTree>
    <p:extLst>
      <p:ext uri="{BB962C8B-B14F-4D97-AF65-F5344CB8AC3E}">
        <p14:creationId xmlns:p14="http://schemas.microsoft.com/office/powerpoint/2010/main" val="326827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BE70-9135-ED46-820A-79B209C7F27E}"/>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ecosystem</a:t>
            </a:r>
            <a:r>
              <a:rPr lang="de-DE" dirty="0"/>
              <a:t> </a:t>
            </a:r>
            <a:r>
              <a:rPr lang="de-DE" dirty="0" err="1"/>
              <a:t>services</a:t>
            </a:r>
            <a:endParaRPr lang="de-DE" dirty="0"/>
          </a:p>
        </p:txBody>
      </p:sp>
      <p:pic>
        <p:nvPicPr>
          <p:cNvPr id="4" name="Picture 2">
            <a:extLst>
              <a:ext uri="{FF2B5EF4-FFF2-40B4-BE49-F238E27FC236}">
                <a16:creationId xmlns:a16="http://schemas.microsoft.com/office/drawing/2014/main" id="{6A4792A1-B607-9647-9D9D-33DA1A1089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72"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EC6CABCD-7413-9643-8367-B0A9E88EFB08}"/>
              </a:ext>
            </a:extLst>
          </p:cNvPr>
          <p:cNvSpPr/>
          <p:nvPr/>
        </p:nvSpPr>
        <p:spPr>
          <a:xfrm>
            <a:off x="6983505" y="3521946"/>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Content Placeholder 10">
            <a:extLst>
              <a:ext uri="{FF2B5EF4-FFF2-40B4-BE49-F238E27FC236}">
                <a16:creationId xmlns:a16="http://schemas.microsoft.com/office/drawing/2014/main" id="{CD36FAFF-98B8-FA47-8203-95787E5AFBE1}"/>
              </a:ext>
            </a:extLst>
          </p:cNvPr>
          <p:cNvPicPr>
            <a:picLocks noGrp="1" noChangeAspect="1"/>
          </p:cNvPicPr>
          <p:nvPr>
            <p:ph idx="1"/>
          </p:nvPr>
        </p:nvPicPr>
        <p:blipFill>
          <a:blip r:embed="rId3"/>
          <a:stretch>
            <a:fillRect/>
          </a:stretch>
        </p:blipFill>
        <p:spPr>
          <a:xfrm>
            <a:off x="352611" y="2577964"/>
            <a:ext cx="4407280" cy="2857978"/>
          </a:xfrm>
        </p:spPr>
      </p:pic>
    </p:spTree>
    <p:extLst>
      <p:ext uri="{BB962C8B-B14F-4D97-AF65-F5344CB8AC3E}">
        <p14:creationId xmlns:p14="http://schemas.microsoft.com/office/powerpoint/2010/main" val="23683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77E1-5BF1-FA46-B593-DC89C2D44547}"/>
              </a:ext>
            </a:extLst>
          </p:cNvPr>
          <p:cNvSpPr>
            <a:spLocks noGrp="1"/>
          </p:cNvSpPr>
          <p:nvPr>
            <p:ph type="title"/>
          </p:nvPr>
        </p:nvSpPr>
        <p:spPr/>
        <p:txBody>
          <a:bodyPr/>
          <a:lstStyle/>
          <a:p>
            <a:r>
              <a:rPr lang="de-DE" dirty="0"/>
              <a:t>But </a:t>
            </a:r>
            <a:r>
              <a:rPr lang="de-DE" dirty="0" err="1"/>
              <a:t>how</a:t>
            </a:r>
            <a:r>
              <a:rPr lang="de-DE" dirty="0"/>
              <a:t> </a:t>
            </a:r>
            <a:r>
              <a:rPr lang="de-DE" dirty="0" err="1"/>
              <a:t>about</a:t>
            </a:r>
            <a:r>
              <a:rPr lang="de-DE" dirty="0"/>
              <a:t> BD &lt;-&gt; ES? </a:t>
            </a:r>
          </a:p>
        </p:txBody>
      </p:sp>
      <p:sp>
        <p:nvSpPr>
          <p:cNvPr id="3" name="Content Placeholder 2">
            <a:extLst>
              <a:ext uri="{FF2B5EF4-FFF2-40B4-BE49-F238E27FC236}">
                <a16:creationId xmlns:a16="http://schemas.microsoft.com/office/drawing/2014/main" id="{E36C91B8-F32B-3C49-9219-72C456AD5EBD}"/>
              </a:ext>
            </a:extLst>
          </p:cNvPr>
          <p:cNvSpPr>
            <a:spLocks noGrp="1"/>
          </p:cNvSpPr>
          <p:nvPr>
            <p:ph idx="1"/>
          </p:nvPr>
        </p:nvSpPr>
        <p:spPr>
          <a:xfrm>
            <a:off x="628650" y="1825625"/>
            <a:ext cx="3793594" cy="4351338"/>
          </a:xfrm>
        </p:spPr>
        <p:txBody>
          <a:bodyPr>
            <a:normAutofit lnSpcReduction="10000"/>
          </a:bodyPr>
          <a:lstStyle/>
          <a:p>
            <a:r>
              <a:rPr lang="de-DE" dirty="0" err="1"/>
              <a:t>We‘re</a:t>
            </a:r>
            <a:r>
              <a:rPr lang="de-DE" dirty="0"/>
              <a:t> not </a:t>
            </a:r>
            <a:r>
              <a:rPr lang="de-DE" dirty="0" err="1"/>
              <a:t>there</a:t>
            </a:r>
            <a:r>
              <a:rPr lang="de-DE" dirty="0"/>
              <a:t> </a:t>
            </a:r>
            <a:r>
              <a:rPr lang="de-DE" dirty="0" err="1"/>
              <a:t>yet</a:t>
            </a:r>
            <a:r>
              <a:rPr lang="de-DE" dirty="0"/>
              <a:t>...</a:t>
            </a:r>
          </a:p>
          <a:p>
            <a:r>
              <a:rPr lang="de-DE" dirty="0" err="1"/>
              <a:t>Neither</a:t>
            </a:r>
            <a:r>
              <a:rPr lang="de-DE" dirty="0"/>
              <a:t> </a:t>
            </a:r>
            <a:r>
              <a:rPr lang="de-DE" dirty="0" err="1"/>
              <a:t>are</a:t>
            </a:r>
            <a:r>
              <a:rPr lang="de-DE" dirty="0"/>
              <a:t> </a:t>
            </a:r>
            <a:r>
              <a:rPr lang="de-DE" dirty="0" err="1"/>
              <a:t>we</a:t>
            </a:r>
            <a:r>
              <a:rPr lang="de-DE" dirty="0"/>
              <a:t> in </a:t>
            </a:r>
            <a:r>
              <a:rPr lang="de-DE" dirty="0" err="1"/>
              <a:t>terms</a:t>
            </a:r>
            <a:r>
              <a:rPr lang="de-DE" dirty="0"/>
              <a:t> </a:t>
            </a:r>
            <a:r>
              <a:rPr lang="de-DE" dirty="0" err="1"/>
              <a:t>of</a:t>
            </a:r>
            <a:r>
              <a:rPr lang="de-DE" dirty="0"/>
              <a:t> </a:t>
            </a:r>
            <a:r>
              <a:rPr lang="de-DE" dirty="0" err="1"/>
              <a:t>accounting</a:t>
            </a:r>
            <a:r>
              <a:rPr lang="de-DE" dirty="0"/>
              <a:t> </a:t>
            </a:r>
            <a:r>
              <a:rPr lang="de-DE" dirty="0" err="1"/>
              <a:t>for</a:t>
            </a:r>
            <a:r>
              <a:rPr lang="de-DE" dirty="0"/>
              <a:t> </a:t>
            </a:r>
            <a:r>
              <a:rPr lang="de-DE" dirty="0" err="1"/>
              <a:t>feedbacks</a:t>
            </a:r>
            <a:r>
              <a:rPr lang="de-DE" dirty="0"/>
              <a:t> in </a:t>
            </a:r>
            <a:r>
              <a:rPr lang="de-DE" dirty="0" err="1"/>
              <a:t>these</a:t>
            </a:r>
            <a:r>
              <a:rPr lang="de-DE" dirty="0"/>
              <a:t> </a:t>
            </a:r>
            <a:r>
              <a:rPr lang="de-DE" dirty="0" err="1"/>
              <a:t>models</a:t>
            </a:r>
            <a:r>
              <a:rPr lang="de-DE" dirty="0"/>
              <a:t>, i.e. a </a:t>
            </a:r>
            <a:r>
              <a:rPr lang="de-DE" dirty="0" err="1"/>
              <a:t>change</a:t>
            </a:r>
            <a:r>
              <a:rPr lang="de-DE" dirty="0"/>
              <a:t> in </a:t>
            </a:r>
            <a:r>
              <a:rPr lang="de-DE" dirty="0" err="1"/>
              <a:t>biodiversity</a:t>
            </a:r>
            <a:r>
              <a:rPr lang="de-DE" dirty="0"/>
              <a:t> (e.g., </a:t>
            </a:r>
            <a:r>
              <a:rPr lang="de-DE" dirty="0" err="1"/>
              <a:t>pollinators</a:t>
            </a:r>
            <a:r>
              <a:rPr lang="de-DE" dirty="0"/>
              <a:t>) </a:t>
            </a:r>
            <a:r>
              <a:rPr lang="de-DE" dirty="0" err="1"/>
              <a:t>impact</a:t>
            </a:r>
            <a:r>
              <a:rPr lang="de-DE" dirty="0"/>
              <a:t> </a:t>
            </a:r>
            <a:r>
              <a:rPr lang="de-DE" dirty="0" err="1"/>
              <a:t>land</a:t>
            </a:r>
            <a:r>
              <a:rPr lang="de-DE" dirty="0"/>
              <a:t> </a:t>
            </a:r>
            <a:r>
              <a:rPr lang="de-DE" dirty="0" err="1"/>
              <a:t>use</a:t>
            </a:r>
            <a:r>
              <a:rPr lang="de-DE" dirty="0"/>
              <a:t> </a:t>
            </a:r>
            <a:r>
              <a:rPr lang="de-DE" dirty="0" err="1"/>
              <a:t>dynamics</a:t>
            </a:r>
            <a:r>
              <a:rPr lang="de-DE" dirty="0"/>
              <a:t> (e.g., </a:t>
            </a:r>
            <a:r>
              <a:rPr lang="de-DE" dirty="0" err="1"/>
              <a:t>agricultural</a:t>
            </a:r>
            <a:r>
              <a:rPr lang="de-DE" dirty="0"/>
              <a:t> </a:t>
            </a:r>
            <a:r>
              <a:rPr lang="de-DE" dirty="0" err="1"/>
              <a:t>lands</a:t>
            </a:r>
            <a:r>
              <a:rPr lang="de-DE" dirty="0"/>
              <a:t>), </a:t>
            </a:r>
            <a:r>
              <a:rPr lang="de-DE" dirty="0" err="1"/>
              <a:t>that</a:t>
            </a:r>
            <a:r>
              <a:rPr lang="de-DE" dirty="0"/>
              <a:t> </a:t>
            </a:r>
            <a:r>
              <a:rPr lang="de-DE" dirty="0" err="1"/>
              <a:t>then</a:t>
            </a:r>
            <a:r>
              <a:rPr lang="de-DE" dirty="0"/>
              <a:t> </a:t>
            </a:r>
            <a:r>
              <a:rPr lang="de-DE" dirty="0" err="1"/>
              <a:t>impacts</a:t>
            </a:r>
            <a:r>
              <a:rPr lang="de-DE" dirty="0"/>
              <a:t> </a:t>
            </a:r>
            <a:r>
              <a:rPr lang="de-DE" dirty="0" err="1"/>
              <a:t>markets</a:t>
            </a:r>
            <a:r>
              <a:rPr lang="de-DE" dirty="0"/>
              <a:t> (e.g., </a:t>
            </a:r>
            <a:r>
              <a:rPr lang="de-DE" dirty="0" err="1"/>
              <a:t>demand</a:t>
            </a:r>
            <a:r>
              <a:rPr lang="de-DE" dirty="0"/>
              <a:t> </a:t>
            </a:r>
            <a:r>
              <a:rPr lang="de-DE" dirty="0" err="1"/>
              <a:t>for</a:t>
            </a:r>
            <a:r>
              <a:rPr lang="de-DE" dirty="0"/>
              <a:t> </a:t>
            </a:r>
            <a:r>
              <a:rPr lang="de-DE" dirty="0" err="1"/>
              <a:t>products</a:t>
            </a:r>
            <a:r>
              <a:rPr lang="de-DE" dirty="0"/>
              <a:t>) </a:t>
            </a:r>
          </a:p>
        </p:txBody>
      </p:sp>
      <p:pic>
        <p:nvPicPr>
          <p:cNvPr id="4" name="Picture 2">
            <a:extLst>
              <a:ext uri="{FF2B5EF4-FFF2-40B4-BE49-F238E27FC236}">
                <a16:creationId xmlns:a16="http://schemas.microsoft.com/office/drawing/2014/main" id="{879885BB-C23B-CD4C-A330-F0F604C63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244"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71A79AB4-99B1-804F-9B3E-A87DA08711FE}"/>
              </a:ext>
            </a:extLst>
          </p:cNvPr>
          <p:cNvSpPr/>
          <p:nvPr/>
        </p:nvSpPr>
        <p:spPr>
          <a:xfrm>
            <a:off x="6432359" y="4599184"/>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ACC7C80F-4D5A-6C48-8DC8-67F541505004}"/>
              </a:ext>
            </a:extLst>
          </p:cNvPr>
          <p:cNvSpPr/>
          <p:nvPr/>
        </p:nvSpPr>
        <p:spPr>
          <a:xfrm>
            <a:off x="7885379" y="2582494"/>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263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5738-5218-0441-9FF1-A0BBFE738EEC}"/>
              </a:ext>
            </a:extLst>
          </p:cNvPr>
          <p:cNvSpPr>
            <a:spLocks noGrp="1"/>
          </p:cNvSpPr>
          <p:nvPr>
            <p:ph type="title"/>
          </p:nvPr>
        </p:nvSpPr>
        <p:spPr/>
        <p:txBody>
          <a:bodyPr/>
          <a:lstStyle/>
          <a:p>
            <a:r>
              <a:rPr lang="de-DE" dirty="0"/>
              <a:t>In </a:t>
            </a:r>
            <a:r>
              <a:rPr lang="de-DE" dirty="0" err="1"/>
              <a:t>today‘s</a:t>
            </a:r>
            <a:r>
              <a:rPr lang="de-DE" dirty="0"/>
              <a:t> </a:t>
            </a:r>
            <a:r>
              <a:rPr lang="de-DE" dirty="0" err="1"/>
              <a:t>class</a:t>
            </a:r>
            <a:endParaRPr lang="de-DE" dirty="0"/>
          </a:p>
        </p:txBody>
      </p:sp>
      <p:sp>
        <p:nvSpPr>
          <p:cNvPr id="3" name="Content Placeholder 2">
            <a:extLst>
              <a:ext uri="{FF2B5EF4-FFF2-40B4-BE49-F238E27FC236}">
                <a16:creationId xmlns:a16="http://schemas.microsoft.com/office/drawing/2014/main" id="{E7C09759-520B-9045-9B5C-69D6A0EABA1D}"/>
              </a:ext>
            </a:extLst>
          </p:cNvPr>
          <p:cNvSpPr>
            <a:spLocks noGrp="1"/>
          </p:cNvSpPr>
          <p:nvPr>
            <p:ph idx="1"/>
          </p:nvPr>
        </p:nvSpPr>
        <p:spPr>
          <a:xfrm>
            <a:off x="628650" y="1825625"/>
            <a:ext cx="3792879" cy="4351338"/>
          </a:xfrm>
        </p:spPr>
        <p:txBody>
          <a:bodyPr/>
          <a:lstStyle/>
          <a:p>
            <a:endParaRPr lang="de-DE" dirty="0"/>
          </a:p>
          <a:p>
            <a:r>
              <a:rPr lang="de-DE" dirty="0"/>
              <a:t>Land </a:t>
            </a:r>
            <a:r>
              <a:rPr lang="de-DE" dirty="0" err="1"/>
              <a:t>use</a:t>
            </a:r>
            <a:r>
              <a:rPr lang="de-DE" dirty="0"/>
              <a:t> </a:t>
            </a:r>
            <a:r>
              <a:rPr lang="de-DE" dirty="0" err="1"/>
              <a:t>and</a:t>
            </a:r>
            <a:r>
              <a:rPr lang="de-DE" dirty="0"/>
              <a:t> </a:t>
            </a:r>
            <a:r>
              <a:rPr lang="de-DE" dirty="0" err="1"/>
              <a:t>land</a:t>
            </a:r>
            <a:r>
              <a:rPr lang="de-DE" dirty="0"/>
              <a:t> </a:t>
            </a:r>
            <a:r>
              <a:rPr lang="de-DE" dirty="0" err="1"/>
              <a:t>cover</a:t>
            </a:r>
            <a:r>
              <a:rPr lang="de-DE" dirty="0"/>
              <a:t> </a:t>
            </a:r>
            <a:r>
              <a:rPr lang="de-DE" dirty="0" err="1"/>
              <a:t>change</a:t>
            </a:r>
            <a:r>
              <a:rPr lang="de-DE" dirty="0"/>
              <a:t> </a:t>
            </a:r>
            <a:r>
              <a:rPr lang="de-DE" dirty="0" err="1"/>
              <a:t>modelling</a:t>
            </a:r>
            <a:r>
              <a:rPr lang="de-DE" dirty="0"/>
              <a:t> at regional </a:t>
            </a:r>
            <a:r>
              <a:rPr lang="de-DE" dirty="0" err="1"/>
              <a:t>scale</a:t>
            </a:r>
            <a:endParaRPr lang="de-DE" dirty="0"/>
          </a:p>
          <a:p>
            <a:endParaRPr lang="de-DE" dirty="0"/>
          </a:p>
          <a:p>
            <a:r>
              <a:rPr lang="de-DE" dirty="0"/>
              <a:t>Data </a:t>
            </a:r>
            <a:r>
              <a:rPr lang="de-DE" dirty="0" err="1"/>
              <a:t>driven</a:t>
            </a:r>
            <a:endParaRPr lang="de-DE" dirty="0"/>
          </a:p>
        </p:txBody>
      </p:sp>
      <p:pic>
        <p:nvPicPr>
          <p:cNvPr id="4" name="Picture 2">
            <a:extLst>
              <a:ext uri="{FF2B5EF4-FFF2-40B4-BE49-F238E27FC236}">
                <a16:creationId xmlns:a16="http://schemas.microsoft.com/office/drawing/2014/main" id="{9B2A641B-1463-EB46-9F5A-7F1769D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1529"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B66CF821-81F4-F244-B28A-2BBC3D90025E}"/>
              </a:ext>
            </a:extLst>
          </p:cNvPr>
          <p:cNvSpPr/>
          <p:nvPr/>
        </p:nvSpPr>
        <p:spPr>
          <a:xfrm>
            <a:off x="4507021" y="2657459"/>
            <a:ext cx="4008329"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379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446C-82C2-1C42-81F1-C1366BCBFEAE}"/>
              </a:ext>
            </a:extLst>
          </p:cNvPr>
          <p:cNvSpPr>
            <a:spLocks noGrp="1"/>
          </p:cNvSpPr>
          <p:nvPr>
            <p:ph type="title"/>
          </p:nvPr>
        </p:nvSpPr>
        <p:spPr/>
        <p:txBody>
          <a:bodyPr>
            <a:normAutofit fontScale="90000"/>
          </a:bodyPr>
          <a:lstStyle/>
          <a:p>
            <a:r>
              <a:rPr lang="en-US" dirty="0">
                <a:solidFill>
                  <a:srgbClr val="252525"/>
                </a:solidFill>
                <a:latin typeface="Arial" panose="020B0604020202020204" pitchFamily="34" charset="0"/>
              </a:rPr>
              <a:t>All models are wrong; but some are useful! </a:t>
            </a:r>
            <a:r>
              <a:rPr lang="en-US" sz="3100" dirty="0">
                <a:solidFill>
                  <a:srgbClr val="252525"/>
                </a:solidFill>
                <a:latin typeface="Arial" panose="020B0604020202020204" pitchFamily="34" charset="0"/>
              </a:rPr>
              <a:t>George E. P. Box</a:t>
            </a:r>
            <a:br>
              <a:rPr lang="pt-PT" dirty="0"/>
            </a:br>
            <a:endParaRPr lang="de-DE" dirty="0"/>
          </a:p>
        </p:txBody>
      </p:sp>
      <p:pic>
        <p:nvPicPr>
          <p:cNvPr id="5" name="Picture 4" descr="http://images.clipartpanda.com/farm-clip-art-FARMER3.jpg">
            <a:extLst>
              <a:ext uri="{FF2B5EF4-FFF2-40B4-BE49-F238E27FC236}">
                <a16:creationId xmlns:a16="http://schemas.microsoft.com/office/drawing/2014/main" id="{7287AF78-6807-3640-A012-FB22455137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786" y="2206620"/>
            <a:ext cx="432078" cy="862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mages.clipartpanda.com/tractor-clip-art-pc5M5aocB.png">
            <a:extLst>
              <a:ext uri="{FF2B5EF4-FFF2-40B4-BE49-F238E27FC236}">
                <a16:creationId xmlns:a16="http://schemas.microsoft.com/office/drawing/2014/main" id="{699F1200-2F85-4349-B2F7-C51606B2AA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925" y="2276872"/>
            <a:ext cx="1162350" cy="82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abkldesigns.com/clipart2/ind3s.gif">
            <a:extLst>
              <a:ext uri="{FF2B5EF4-FFF2-40B4-BE49-F238E27FC236}">
                <a16:creationId xmlns:a16="http://schemas.microsoft.com/office/drawing/2014/main" id="{BCAF8C5E-A696-9D42-9D3C-33A211BAC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129936"/>
            <a:ext cx="1545571" cy="939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58E42B-214C-1744-B71E-B9A82FFBD775}"/>
              </a:ext>
            </a:extLst>
          </p:cNvPr>
          <p:cNvPicPr>
            <a:picLocks noChangeAspect="1"/>
          </p:cNvPicPr>
          <p:nvPr/>
        </p:nvPicPr>
        <p:blipFill rotWithShape="1">
          <a:blip r:embed="rId5"/>
          <a:srcRect b="33754"/>
          <a:stretch/>
        </p:blipFill>
        <p:spPr>
          <a:xfrm>
            <a:off x="683568" y="3429000"/>
            <a:ext cx="1309688" cy="1224136"/>
          </a:xfrm>
          <a:prstGeom prst="rect">
            <a:avLst/>
          </a:prstGeom>
        </p:spPr>
      </p:pic>
      <p:pic>
        <p:nvPicPr>
          <p:cNvPr id="9" name="Picture 12" descr="http://images.clipartpanda.com/matrix-clipart-matrix.png">
            <a:extLst>
              <a:ext uri="{FF2B5EF4-FFF2-40B4-BE49-F238E27FC236}">
                <a16:creationId xmlns:a16="http://schemas.microsoft.com/office/drawing/2014/main" id="{89E17AD1-1163-EE40-8334-1935DE871E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308" y="3772352"/>
            <a:ext cx="269027" cy="254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A20757-D465-CC43-8C72-A4A7E5620F44}"/>
              </a:ext>
            </a:extLst>
          </p:cNvPr>
          <p:cNvPicPr>
            <a:picLocks noChangeAspect="1"/>
          </p:cNvPicPr>
          <p:nvPr/>
        </p:nvPicPr>
        <p:blipFill rotWithShape="1">
          <a:blip r:embed="rId5"/>
          <a:srcRect b="29857"/>
          <a:stretch/>
        </p:blipFill>
        <p:spPr>
          <a:xfrm>
            <a:off x="3910384" y="3573016"/>
            <a:ext cx="1309688" cy="1296144"/>
          </a:xfrm>
          <a:prstGeom prst="rect">
            <a:avLst/>
          </a:prstGeom>
        </p:spPr>
      </p:pic>
      <p:pic>
        <p:nvPicPr>
          <p:cNvPr id="11" name="Picture 12" descr="http://images.clipartpanda.com/matrix-clipart-matrix.png">
            <a:extLst>
              <a:ext uri="{FF2B5EF4-FFF2-40B4-BE49-F238E27FC236}">
                <a16:creationId xmlns:a16="http://schemas.microsoft.com/office/drawing/2014/main" id="{81515F70-15DC-3942-869F-C41792FE6C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5115" y="3636639"/>
            <a:ext cx="860225" cy="814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A3B6D8-558F-3149-A032-B16E1D7E1A70}"/>
              </a:ext>
            </a:extLst>
          </p:cNvPr>
          <p:cNvPicPr>
            <a:picLocks noChangeAspect="1"/>
          </p:cNvPicPr>
          <p:nvPr/>
        </p:nvPicPr>
        <p:blipFill rotWithShape="1">
          <a:blip r:embed="rId5"/>
          <a:srcRect b="27353"/>
          <a:stretch/>
        </p:blipFill>
        <p:spPr>
          <a:xfrm>
            <a:off x="7366768" y="3501501"/>
            <a:ext cx="1309688" cy="1342406"/>
          </a:xfrm>
          <a:prstGeom prst="rect">
            <a:avLst/>
          </a:prstGeom>
        </p:spPr>
      </p:pic>
      <p:pic>
        <p:nvPicPr>
          <p:cNvPr id="13" name="Picture 12" descr="http://images.clipartpanda.com/matrix-clipart-matrix.png">
            <a:extLst>
              <a:ext uri="{FF2B5EF4-FFF2-40B4-BE49-F238E27FC236}">
                <a16:creationId xmlns:a16="http://schemas.microsoft.com/office/drawing/2014/main" id="{EBC82693-4197-E748-B558-FA67922CC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4893" y="3501008"/>
            <a:ext cx="1329547" cy="12581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www.clker.com/cliparts/H/i/N/V/m/o/plus-sign-md.png">
            <a:extLst>
              <a:ext uri="{FF2B5EF4-FFF2-40B4-BE49-F238E27FC236}">
                <a16:creationId xmlns:a16="http://schemas.microsoft.com/office/drawing/2014/main" id="{F6FF996E-8403-BC49-9383-C648E727D8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7073" y="6021288"/>
            <a:ext cx="626369" cy="5907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http://images.clipartpanda.com/negative-clipart-KTnMREATq.png">
            <a:extLst>
              <a:ext uri="{FF2B5EF4-FFF2-40B4-BE49-F238E27FC236}">
                <a16:creationId xmlns:a16="http://schemas.microsoft.com/office/drawing/2014/main" id="{D76EDB51-5B80-E041-AFEE-54B590A0BC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992" y="6021288"/>
            <a:ext cx="725152" cy="7251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949852-7008-6846-BE8B-B64F85DCBAAF}"/>
              </a:ext>
            </a:extLst>
          </p:cNvPr>
          <p:cNvSpPr txBox="1"/>
          <p:nvPr/>
        </p:nvSpPr>
        <p:spPr>
          <a:xfrm>
            <a:off x="2333806" y="5978897"/>
            <a:ext cx="4315605" cy="646331"/>
          </a:xfrm>
          <a:prstGeom prst="rect">
            <a:avLst/>
          </a:prstGeom>
          <a:noFill/>
        </p:spPr>
        <p:txBody>
          <a:bodyPr wrap="none" rtlCol="0">
            <a:spAutoFit/>
          </a:bodyPr>
          <a:lstStyle/>
          <a:p>
            <a:r>
              <a:rPr lang="pt-PT" sz="3600" dirty="0">
                <a:solidFill>
                  <a:schemeClr val="tx2">
                    <a:lumMod val="60000"/>
                    <a:lumOff val="40000"/>
                  </a:schemeClr>
                </a:solidFill>
              </a:rPr>
              <a:t>SCALE (</a:t>
            </a:r>
            <a:r>
              <a:rPr lang="pt-PT" sz="3600" dirty="0" err="1">
                <a:solidFill>
                  <a:schemeClr val="tx2">
                    <a:lumMod val="60000"/>
                    <a:lumOff val="40000"/>
                  </a:schemeClr>
                </a:solidFill>
              </a:rPr>
              <a:t>trade-off</a:t>
            </a:r>
            <a:r>
              <a:rPr lang="pt-PT" sz="3600" dirty="0">
                <a:solidFill>
                  <a:schemeClr val="tx2">
                    <a:lumMod val="60000"/>
                    <a:lumOff val="40000"/>
                  </a:schemeClr>
                </a:solidFill>
              </a:rPr>
              <a:t>)</a:t>
            </a:r>
          </a:p>
        </p:txBody>
      </p:sp>
      <p:sp>
        <p:nvSpPr>
          <p:cNvPr id="17" name="TextBox 16">
            <a:extLst>
              <a:ext uri="{FF2B5EF4-FFF2-40B4-BE49-F238E27FC236}">
                <a16:creationId xmlns:a16="http://schemas.microsoft.com/office/drawing/2014/main" id="{20FC4FE2-0762-3445-98F8-AAC65F62BC99}"/>
              </a:ext>
            </a:extLst>
          </p:cNvPr>
          <p:cNvSpPr txBox="1"/>
          <p:nvPr/>
        </p:nvSpPr>
        <p:spPr>
          <a:xfrm>
            <a:off x="65467" y="5085184"/>
            <a:ext cx="2523576" cy="461665"/>
          </a:xfrm>
          <a:prstGeom prst="rect">
            <a:avLst/>
          </a:prstGeom>
          <a:noFill/>
        </p:spPr>
        <p:txBody>
          <a:bodyPr wrap="none" rtlCol="0">
            <a:spAutoFit/>
          </a:bodyPr>
          <a:lstStyle/>
          <a:p>
            <a:r>
              <a:rPr lang="pt-PT" dirty="0" err="1"/>
              <a:t>Farm-level</a:t>
            </a:r>
            <a:r>
              <a:rPr lang="pt-PT" dirty="0"/>
              <a:t> LCC</a:t>
            </a:r>
          </a:p>
        </p:txBody>
      </p:sp>
      <p:sp>
        <p:nvSpPr>
          <p:cNvPr id="18" name="TextBox 17">
            <a:extLst>
              <a:ext uri="{FF2B5EF4-FFF2-40B4-BE49-F238E27FC236}">
                <a16:creationId xmlns:a16="http://schemas.microsoft.com/office/drawing/2014/main" id="{48F38BC2-4EFA-C445-A00F-7F779775EDA6}"/>
              </a:ext>
            </a:extLst>
          </p:cNvPr>
          <p:cNvSpPr txBox="1"/>
          <p:nvPr/>
        </p:nvSpPr>
        <p:spPr>
          <a:xfrm>
            <a:off x="3218663" y="5100390"/>
            <a:ext cx="2211567" cy="461665"/>
          </a:xfrm>
          <a:prstGeom prst="rect">
            <a:avLst/>
          </a:prstGeom>
          <a:noFill/>
        </p:spPr>
        <p:txBody>
          <a:bodyPr wrap="none" rtlCol="0">
            <a:spAutoFit/>
          </a:bodyPr>
          <a:lstStyle/>
          <a:p>
            <a:r>
              <a:rPr lang="pt-PT" dirty="0"/>
              <a:t>Regional LCC</a:t>
            </a:r>
          </a:p>
        </p:txBody>
      </p:sp>
      <p:sp>
        <p:nvSpPr>
          <p:cNvPr id="19" name="TextBox 18">
            <a:extLst>
              <a:ext uri="{FF2B5EF4-FFF2-40B4-BE49-F238E27FC236}">
                <a16:creationId xmlns:a16="http://schemas.microsoft.com/office/drawing/2014/main" id="{5DF81122-1D26-7448-AE97-D2FF82DCB002}"/>
              </a:ext>
            </a:extLst>
          </p:cNvPr>
          <p:cNvSpPr txBox="1"/>
          <p:nvPr/>
        </p:nvSpPr>
        <p:spPr>
          <a:xfrm>
            <a:off x="6955666" y="5100390"/>
            <a:ext cx="1864806" cy="461665"/>
          </a:xfrm>
          <a:prstGeom prst="rect">
            <a:avLst/>
          </a:prstGeom>
          <a:noFill/>
        </p:spPr>
        <p:txBody>
          <a:bodyPr wrap="none" rtlCol="0">
            <a:spAutoFit/>
          </a:bodyPr>
          <a:lstStyle/>
          <a:p>
            <a:r>
              <a:rPr lang="pt-PT" dirty="0"/>
              <a:t>Global LCC</a:t>
            </a:r>
          </a:p>
        </p:txBody>
      </p:sp>
      <p:sp>
        <p:nvSpPr>
          <p:cNvPr id="3" name="Rounded Rectangle 2">
            <a:extLst>
              <a:ext uri="{FF2B5EF4-FFF2-40B4-BE49-F238E27FC236}">
                <a16:creationId xmlns:a16="http://schemas.microsoft.com/office/drawing/2014/main" id="{CB58081D-32B4-094F-9FB3-0D4A67FCAA8E}"/>
              </a:ext>
            </a:extLst>
          </p:cNvPr>
          <p:cNvSpPr/>
          <p:nvPr/>
        </p:nvSpPr>
        <p:spPr>
          <a:xfrm>
            <a:off x="2589043" y="1578279"/>
            <a:ext cx="3699023" cy="440061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2345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A1D-8781-E44E-A31C-43EC2F5F057B}"/>
              </a:ext>
            </a:extLst>
          </p:cNvPr>
          <p:cNvSpPr>
            <a:spLocks noGrp="1"/>
          </p:cNvSpPr>
          <p:nvPr>
            <p:ph type="title"/>
          </p:nvPr>
        </p:nvSpPr>
        <p:spPr/>
        <p:txBody>
          <a:bodyPr/>
          <a:lstStyle/>
          <a:p>
            <a:r>
              <a:rPr lang="de-DE" dirty="0" err="1"/>
              <a:t>How</a:t>
            </a:r>
            <a:r>
              <a:rPr lang="de-DE" dirty="0"/>
              <a:t> do </a:t>
            </a:r>
            <a:r>
              <a:rPr lang="de-DE" dirty="0" err="1"/>
              <a:t>these</a:t>
            </a:r>
            <a:r>
              <a:rPr lang="de-DE" dirty="0"/>
              <a:t> </a:t>
            </a:r>
            <a:r>
              <a:rPr lang="de-DE" dirty="0" err="1"/>
              <a:t>models</a:t>
            </a:r>
            <a:r>
              <a:rPr lang="de-DE" dirty="0"/>
              <a:t> </a:t>
            </a:r>
            <a:r>
              <a:rPr lang="de-DE" dirty="0" err="1"/>
              <a:t>work</a:t>
            </a:r>
            <a:r>
              <a:rPr lang="de-DE" dirty="0"/>
              <a:t>?</a:t>
            </a:r>
          </a:p>
        </p:txBody>
      </p:sp>
      <p:pic>
        <p:nvPicPr>
          <p:cNvPr id="4" name="Picture 12">
            <a:extLst>
              <a:ext uri="{FF2B5EF4-FFF2-40B4-BE49-F238E27FC236}">
                <a16:creationId xmlns:a16="http://schemas.microsoft.com/office/drawing/2014/main" id="{79B5254F-74EA-AA45-9E01-48429E020F05}"/>
              </a:ext>
            </a:extLst>
          </p:cNvPr>
          <p:cNvPicPr>
            <a:picLocks noChangeAspect="1" noChangeArrowheads="1"/>
          </p:cNvPicPr>
          <p:nvPr/>
        </p:nvPicPr>
        <p:blipFill>
          <a:blip r:embed="rId2"/>
          <a:srcRect/>
          <a:stretch>
            <a:fillRect/>
          </a:stretch>
        </p:blipFill>
        <p:spPr bwMode="auto">
          <a:xfrm>
            <a:off x="467544" y="3130227"/>
            <a:ext cx="2269436" cy="2781752"/>
          </a:xfrm>
          <a:prstGeom prst="rect">
            <a:avLst/>
          </a:prstGeom>
          <a:noFill/>
          <a:ln w="9525">
            <a:noFill/>
            <a:miter lim="800000"/>
            <a:headEnd/>
            <a:tailEnd/>
          </a:ln>
        </p:spPr>
      </p:pic>
      <p:pic>
        <p:nvPicPr>
          <p:cNvPr id="5" name="Picture 8">
            <a:extLst>
              <a:ext uri="{FF2B5EF4-FFF2-40B4-BE49-F238E27FC236}">
                <a16:creationId xmlns:a16="http://schemas.microsoft.com/office/drawing/2014/main" id="{21BE8713-F675-4F40-9E38-F121A092EB64}"/>
              </a:ext>
            </a:extLst>
          </p:cNvPr>
          <p:cNvPicPr>
            <a:picLocks noChangeAspect="1" noChangeArrowheads="1"/>
          </p:cNvPicPr>
          <p:nvPr/>
        </p:nvPicPr>
        <p:blipFill>
          <a:blip r:embed="rId3"/>
          <a:srcRect/>
          <a:stretch>
            <a:fillRect/>
          </a:stretch>
        </p:blipFill>
        <p:spPr bwMode="auto">
          <a:xfrm>
            <a:off x="5796136" y="2278817"/>
            <a:ext cx="3038845" cy="3049324"/>
          </a:xfrm>
          <a:prstGeom prst="rect">
            <a:avLst/>
          </a:prstGeom>
          <a:noFill/>
          <a:ln w="9525">
            <a:noFill/>
            <a:miter lim="800000"/>
            <a:headEnd/>
            <a:tailEnd/>
          </a:ln>
        </p:spPr>
      </p:pic>
      <p:sp>
        <p:nvSpPr>
          <p:cNvPr id="6" name="Striped Right Arrow 15">
            <a:extLst>
              <a:ext uri="{FF2B5EF4-FFF2-40B4-BE49-F238E27FC236}">
                <a16:creationId xmlns:a16="http://schemas.microsoft.com/office/drawing/2014/main" id="{818C2783-28A2-5C49-80E4-2CFCDC4E37FD}"/>
              </a:ext>
            </a:extLst>
          </p:cNvPr>
          <p:cNvSpPr>
            <a:spLocks noChangeArrowheads="1"/>
          </p:cNvSpPr>
          <p:nvPr/>
        </p:nvSpPr>
        <p:spPr bwMode="auto">
          <a:xfrm>
            <a:off x="3084578" y="3112559"/>
            <a:ext cx="3316533" cy="1753301"/>
          </a:xfrm>
          <a:custGeom>
            <a:avLst/>
            <a:gdLst>
              <a:gd name="G0" fmla="+- 15663 0 0"/>
              <a:gd name="G1" fmla="+- 5400 0 0"/>
              <a:gd name="G2" fmla="+- 21600 0 5400"/>
              <a:gd name="G3" fmla="+- 10800 0 5400"/>
              <a:gd name="G4" fmla="+- 21600 0 15663"/>
              <a:gd name="G5" fmla="*/ G4 G3 10800"/>
              <a:gd name="G6" fmla="+- 21600 0 G5"/>
              <a:gd name="T0" fmla="*/ 15663 w 21600"/>
              <a:gd name="T1" fmla="*/ 0 h 21600"/>
              <a:gd name="T2" fmla="*/ 0 w 21600"/>
              <a:gd name="T3" fmla="*/ 10800 h 21600"/>
              <a:gd name="T4" fmla="*/ 1566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663" y="0"/>
                </a:moveTo>
                <a:lnTo>
                  <a:pt x="15663" y="5400"/>
                </a:lnTo>
                <a:lnTo>
                  <a:pt x="3375" y="5400"/>
                </a:lnTo>
                <a:lnTo>
                  <a:pt x="3375" y="16200"/>
                </a:lnTo>
                <a:lnTo>
                  <a:pt x="15663" y="16200"/>
                </a:lnTo>
                <a:lnTo>
                  <a:pt x="15663"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0504D"/>
          </a:solidFill>
          <a:ln w="25400">
            <a:solidFill>
              <a:srgbClr val="62242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mbria" pitchFamily="-112" charset="0"/>
                <a:ea typeface="Times New Roman" pitchFamily="-112" charset="0"/>
              </a:rPr>
              <a:t>Land Use and Land Cover Change Model</a:t>
            </a:r>
          </a:p>
        </p:txBody>
      </p:sp>
      <p:pic>
        <p:nvPicPr>
          <p:cNvPr id="8" name="Picture 7">
            <a:extLst>
              <a:ext uri="{FF2B5EF4-FFF2-40B4-BE49-F238E27FC236}">
                <a16:creationId xmlns:a16="http://schemas.microsoft.com/office/drawing/2014/main" id="{D28B5907-4A68-A147-B85C-3E00B8F51C2D}"/>
              </a:ext>
            </a:extLst>
          </p:cNvPr>
          <p:cNvPicPr>
            <a:picLocks noChangeAspect="1"/>
          </p:cNvPicPr>
          <p:nvPr/>
        </p:nvPicPr>
        <p:blipFill>
          <a:blip r:embed="rId4"/>
          <a:stretch>
            <a:fillRect/>
          </a:stretch>
        </p:blipFill>
        <p:spPr>
          <a:xfrm>
            <a:off x="251520" y="1677549"/>
            <a:ext cx="3010399" cy="1296144"/>
          </a:xfrm>
          <a:prstGeom prst="rect">
            <a:avLst/>
          </a:prstGeom>
        </p:spPr>
      </p:pic>
      <p:sp>
        <p:nvSpPr>
          <p:cNvPr id="7" name="Rectangle 6">
            <a:extLst>
              <a:ext uri="{FF2B5EF4-FFF2-40B4-BE49-F238E27FC236}">
                <a16:creationId xmlns:a16="http://schemas.microsoft.com/office/drawing/2014/main" id="{0E465424-0A35-1946-B6F4-CE2DFD285662}"/>
              </a:ext>
            </a:extLst>
          </p:cNvPr>
          <p:cNvSpPr/>
          <p:nvPr/>
        </p:nvSpPr>
        <p:spPr>
          <a:xfrm>
            <a:off x="3084578" y="4583439"/>
            <a:ext cx="4572000" cy="2031325"/>
          </a:xfrm>
          <a:prstGeom prst="rect">
            <a:avLst/>
          </a:prstGeom>
        </p:spPr>
        <p:txBody>
          <a:bodyPr>
            <a:spAutoFit/>
          </a:bodyPr>
          <a:lstStyle/>
          <a:p>
            <a:r>
              <a:rPr lang="de-DE" i="1" dirty="0"/>
              <a:t>Demand </a:t>
            </a:r>
            <a:r>
              <a:rPr lang="de-DE" i="1" dirty="0" err="1"/>
              <a:t>module</a:t>
            </a:r>
            <a:endParaRPr lang="de-DE" i="1" dirty="0"/>
          </a:p>
          <a:p>
            <a:pPr lvl="1"/>
            <a:r>
              <a:rPr lang="de-DE" dirty="0" err="1"/>
              <a:t>How</a:t>
            </a:r>
            <a:r>
              <a:rPr lang="de-DE" dirty="0"/>
              <a:t> </a:t>
            </a:r>
            <a:r>
              <a:rPr lang="de-DE" dirty="0" err="1"/>
              <a:t>much</a:t>
            </a:r>
            <a:r>
              <a:rPr lang="de-DE" dirty="0"/>
              <a:t> </a:t>
            </a:r>
            <a:r>
              <a:rPr lang="de-DE" dirty="0" err="1"/>
              <a:t>is</a:t>
            </a:r>
            <a:r>
              <a:rPr lang="de-DE" dirty="0"/>
              <a:t> </a:t>
            </a:r>
            <a:r>
              <a:rPr lang="de-DE" dirty="0" err="1"/>
              <a:t>likely</a:t>
            </a:r>
            <a:r>
              <a:rPr lang="de-DE" dirty="0"/>
              <a:t> </a:t>
            </a:r>
            <a:r>
              <a:rPr lang="de-DE" dirty="0" err="1"/>
              <a:t>to</a:t>
            </a:r>
            <a:r>
              <a:rPr lang="de-DE" dirty="0"/>
              <a:t> </a:t>
            </a:r>
            <a:r>
              <a:rPr lang="de-DE" dirty="0" err="1"/>
              <a:t>change</a:t>
            </a:r>
            <a:r>
              <a:rPr lang="de-DE" dirty="0"/>
              <a:t>?</a:t>
            </a:r>
          </a:p>
          <a:p>
            <a:pPr lvl="1"/>
            <a:r>
              <a:rPr lang="de-DE" dirty="0" err="1"/>
              <a:t>Underlying</a:t>
            </a:r>
            <a:r>
              <a:rPr lang="de-DE" dirty="0"/>
              <a:t> </a:t>
            </a:r>
            <a:r>
              <a:rPr lang="de-DE" dirty="0" err="1"/>
              <a:t>causes</a:t>
            </a:r>
            <a:endParaRPr lang="de-DE" dirty="0"/>
          </a:p>
          <a:p>
            <a:pPr lvl="1"/>
            <a:endParaRPr lang="de-DE" dirty="0"/>
          </a:p>
          <a:p>
            <a:r>
              <a:rPr lang="de-DE" i="1" dirty="0" err="1"/>
              <a:t>Allocation</a:t>
            </a:r>
            <a:r>
              <a:rPr lang="de-DE" i="1" dirty="0"/>
              <a:t> </a:t>
            </a:r>
            <a:r>
              <a:rPr lang="de-DE" i="1" dirty="0" err="1"/>
              <a:t>module</a:t>
            </a:r>
            <a:endParaRPr lang="de-DE" i="1" dirty="0"/>
          </a:p>
          <a:p>
            <a:pPr lvl="1"/>
            <a:r>
              <a:rPr lang="de-DE" dirty="0" err="1"/>
              <a:t>Where</a:t>
            </a:r>
            <a:r>
              <a:rPr lang="de-DE" dirty="0"/>
              <a:t> </a:t>
            </a:r>
            <a:r>
              <a:rPr lang="de-DE" dirty="0" err="1"/>
              <a:t>it</a:t>
            </a:r>
            <a:r>
              <a:rPr lang="de-DE" dirty="0"/>
              <a:t> will </a:t>
            </a:r>
            <a:r>
              <a:rPr lang="de-DE" dirty="0" err="1"/>
              <a:t>change</a:t>
            </a:r>
            <a:r>
              <a:rPr lang="de-DE" dirty="0"/>
              <a:t>?</a:t>
            </a:r>
          </a:p>
          <a:p>
            <a:pPr lvl="1"/>
            <a:r>
              <a:rPr lang="de-DE" dirty="0" err="1"/>
              <a:t>Proximate</a:t>
            </a:r>
            <a:r>
              <a:rPr lang="de-DE" dirty="0"/>
              <a:t> </a:t>
            </a:r>
            <a:r>
              <a:rPr lang="de-DE" dirty="0" err="1"/>
              <a:t>causes</a:t>
            </a:r>
            <a:endParaRPr lang="de-DE" dirty="0"/>
          </a:p>
        </p:txBody>
      </p:sp>
    </p:spTree>
    <p:extLst>
      <p:ext uri="{BB962C8B-B14F-4D97-AF65-F5344CB8AC3E}">
        <p14:creationId xmlns:p14="http://schemas.microsoft.com/office/powerpoint/2010/main" val="29074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graphicFrame>
        <p:nvGraphicFramePr>
          <p:cNvPr id="7" name="Table 6"/>
          <p:cNvGraphicFramePr>
            <a:graphicFrameLocks noGrp="1"/>
          </p:cNvGraphicFramePr>
          <p:nvPr>
            <p:extLst/>
          </p:nvPr>
        </p:nvGraphicFramePr>
        <p:xfrm>
          <a:off x="723445" y="2780928"/>
          <a:ext cx="7644154" cy="2376266"/>
        </p:xfrm>
        <a:graphic>
          <a:graphicData uri="http://schemas.openxmlformats.org/drawingml/2006/table">
            <a:tbl>
              <a:tblPr/>
              <a:tblGrid>
                <a:gridCol w="259062">
                  <a:extLst>
                    <a:ext uri="{9D8B030D-6E8A-4147-A177-3AD203B41FA5}">
                      <a16:colId xmlns:a16="http://schemas.microsoft.com/office/drawing/2014/main" val="20000"/>
                    </a:ext>
                  </a:extLst>
                </a:gridCol>
                <a:gridCol w="296072">
                  <a:extLst>
                    <a:ext uri="{9D8B030D-6E8A-4147-A177-3AD203B41FA5}">
                      <a16:colId xmlns:a16="http://schemas.microsoft.com/office/drawing/2014/main" val="20001"/>
                    </a:ext>
                  </a:extLst>
                </a:gridCol>
                <a:gridCol w="328918">
                  <a:extLst>
                    <a:ext uri="{9D8B030D-6E8A-4147-A177-3AD203B41FA5}">
                      <a16:colId xmlns:a16="http://schemas.microsoft.com/office/drawing/2014/main" val="20002"/>
                    </a:ext>
                  </a:extLst>
                </a:gridCol>
                <a:gridCol w="1184289">
                  <a:extLst>
                    <a:ext uri="{9D8B030D-6E8A-4147-A177-3AD203B41FA5}">
                      <a16:colId xmlns:a16="http://schemas.microsoft.com/office/drawing/2014/main" val="20003"/>
                    </a:ext>
                  </a:extLst>
                </a:gridCol>
                <a:gridCol w="259062">
                  <a:extLst>
                    <a:ext uri="{9D8B030D-6E8A-4147-A177-3AD203B41FA5}">
                      <a16:colId xmlns:a16="http://schemas.microsoft.com/office/drawing/2014/main" val="20004"/>
                    </a:ext>
                  </a:extLst>
                </a:gridCol>
                <a:gridCol w="296072">
                  <a:extLst>
                    <a:ext uri="{9D8B030D-6E8A-4147-A177-3AD203B41FA5}">
                      <a16:colId xmlns:a16="http://schemas.microsoft.com/office/drawing/2014/main" val="20005"/>
                    </a:ext>
                  </a:extLst>
                </a:gridCol>
                <a:gridCol w="328918">
                  <a:extLst>
                    <a:ext uri="{9D8B030D-6E8A-4147-A177-3AD203B41FA5}">
                      <a16:colId xmlns:a16="http://schemas.microsoft.com/office/drawing/2014/main" val="20006"/>
                    </a:ext>
                  </a:extLst>
                </a:gridCol>
                <a:gridCol w="1184289">
                  <a:extLst>
                    <a:ext uri="{9D8B030D-6E8A-4147-A177-3AD203B41FA5}">
                      <a16:colId xmlns:a16="http://schemas.microsoft.com/office/drawing/2014/main" val="20007"/>
                    </a:ext>
                  </a:extLst>
                </a:gridCol>
                <a:gridCol w="271399">
                  <a:extLst>
                    <a:ext uri="{9D8B030D-6E8A-4147-A177-3AD203B41FA5}">
                      <a16:colId xmlns:a16="http://schemas.microsoft.com/office/drawing/2014/main" val="20008"/>
                    </a:ext>
                  </a:extLst>
                </a:gridCol>
                <a:gridCol w="296072">
                  <a:extLst>
                    <a:ext uri="{9D8B030D-6E8A-4147-A177-3AD203B41FA5}">
                      <a16:colId xmlns:a16="http://schemas.microsoft.com/office/drawing/2014/main" val="20009"/>
                    </a:ext>
                  </a:extLst>
                </a:gridCol>
                <a:gridCol w="271399">
                  <a:extLst>
                    <a:ext uri="{9D8B030D-6E8A-4147-A177-3AD203B41FA5}">
                      <a16:colId xmlns:a16="http://schemas.microsoft.com/office/drawing/2014/main" val="20010"/>
                    </a:ext>
                  </a:extLst>
                </a:gridCol>
                <a:gridCol w="1484313">
                  <a:extLst>
                    <a:ext uri="{9D8B030D-6E8A-4147-A177-3AD203B41FA5}">
                      <a16:colId xmlns:a16="http://schemas.microsoft.com/office/drawing/2014/main" val="20011"/>
                    </a:ext>
                  </a:extLst>
                </a:gridCol>
                <a:gridCol w="1184289">
                  <a:extLst>
                    <a:ext uri="{9D8B030D-6E8A-4147-A177-3AD203B41FA5}">
                      <a16:colId xmlns:a16="http://schemas.microsoft.com/office/drawing/2014/main" val="20012"/>
                    </a:ext>
                  </a:extLst>
                </a:gridCol>
              </a:tblGrid>
              <a:tr h="408996">
                <a:tc gridSpan="3">
                  <a:txBody>
                    <a:bodyPr/>
                    <a:lstStyle/>
                    <a:p>
                      <a:pPr algn="ctr" fontAlgn="b"/>
                      <a:r>
                        <a:rPr lang="pt-PT" sz="2400" b="1" i="0" u="none" strike="noStrike" dirty="0">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dirty="0">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740282">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dirty="0" err="1">
                          <a:solidFill>
                            <a:srgbClr val="000000"/>
                          </a:solidFill>
                          <a:effectLst/>
                          <a:latin typeface="Calibri" panose="020F0502020204030204" pitchFamily="34" charset="0"/>
                        </a:rPr>
                        <a:t>Deforested</a:t>
                      </a:r>
                      <a:endParaRPr lang="pt-PT"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8" name="TextBox 7"/>
          <p:cNvSpPr txBox="1"/>
          <p:nvPr/>
        </p:nvSpPr>
        <p:spPr>
          <a:xfrm>
            <a:off x="395536" y="6207695"/>
            <a:ext cx="8453340" cy="461665"/>
          </a:xfrm>
          <a:prstGeom prst="rect">
            <a:avLst/>
          </a:prstGeom>
          <a:noFill/>
        </p:spPr>
        <p:txBody>
          <a:bodyPr wrap="none" rtlCol="0">
            <a:spAutoFit/>
          </a:bodyPr>
          <a:lstStyle/>
          <a:p>
            <a:r>
              <a:rPr lang="pt-PT" u="sng" dirty="0"/>
              <a:t>Single </a:t>
            </a:r>
            <a:r>
              <a:rPr lang="pt-PT" u="sng" dirty="0" err="1"/>
              <a:t>transition</a:t>
            </a:r>
            <a:r>
              <a:rPr lang="pt-PT" u="sng" dirty="0"/>
              <a:t>: </a:t>
            </a:r>
            <a:r>
              <a:rPr lang="pt-PT" dirty="0" err="1"/>
              <a:t>forest</a:t>
            </a:r>
            <a:r>
              <a:rPr lang="pt-PT" dirty="0"/>
              <a:t> to </a:t>
            </a:r>
            <a:r>
              <a:rPr lang="pt-PT" dirty="0" err="1"/>
              <a:t>deforested</a:t>
            </a:r>
            <a:r>
              <a:rPr lang="pt-PT" dirty="0"/>
              <a:t> (no </a:t>
            </a:r>
            <a:r>
              <a:rPr lang="pt-PT" dirty="0" err="1"/>
              <a:t>way</a:t>
            </a:r>
            <a:r>
              <a:rPr lang="pt-PT" dirty="0"/>
              <a:t> </a:t>
            </a:r>
            <a:r>
              <a:rPr lang="pt-PT" dirty="0" err="1"/>
              <a:t>back</a:t>
            </a:r>
            <a:r>
              <a:rPr lang="pt-PT" dirty="0"/>
              <a:t>)</a:t>
            </a:r>
          </a:p>
        </p:txBody>
      </p:sp>
      <p:sp>
        <p:nvSpPr>
          <p:cNvPr id="9" name="Rectangle 8"/>
          <p:cNvSpPr/>
          <p:nvPr/>
        </p:nvSpPr>
        <p:spPr>
          <a:xfrm>
            <a:off x="158676" y="1628800"/>
            <a:ext cx="8690200" cy="461665"/>
          </a:xfrm>
          <a:prstGeom prst="rect">
            <a:avLst/>
          </a:prstGeom>
        </p:spPr>
        <p:txBody>
          <a:bodyPr wrap="none">
            <a:spAutoFit/>
          </a:bodyPr>
          <a:lstStyle/>
          <a:p>
            <a:pPr algn="ctr">
              <a:spcBef>
                <a:spcPct val="20000"/>
              </a:spcBef>
              <a:defRPr/>
            </a:pPr>
            <a:r>
              <a:rPr lang="en-GB" kern="0" dirty="0">
                <a:solidFill>
                  <a:schemeClr val="tx2">
                    <a:lumMod val="60000"/>
                    <a:lumOff val="40000"/>
                  </a:schemeClr>
                </a:solidFill>
              </a:rPr>
              <a:t>What’s happening in the landscape you want to study?</a:t>
            </a:r>
          </a:p>
        </p:txBody>
      </p:sp>
      <p:sp>
        <p:nvSpPr>
          <p:cNvPr id="3" name="CaixaDeTexto 2"/>
          <p:cNvSpPr txBox="1"/>
          <p:nvPr/>
        </p:nvSpPr>
        <p:spPr>
          <a:xfrm>
            <a:off x="4503776" y="4834028"/>
            <a:ext cx="3380592" cy="646331"/>
          </a:xfrm>
          <a:prstGeom prst="rect">
            <a:avLst/>
          </a:prstGeom>
          <a:noFill/>
        </p:spPr>
        <p:txBody>
          <a:bodyPr wrap="square" rtlCol="0">
            <a:spAutoFit/>
          </a:bodyPr>
          <a:lstStyle/>
          <a:p>
            <a:pPr algn="ctr"/>
            <a:r>
              <a:rPr lang="pt-PT" sz="1800" dirty="0" err="1">
                <a:solidFill>
                  <a:srgbClr val="040404"/>
                </a:solidFill>
              </a:rPr>
              <a:t>We</a:t>
            </a:r>
            <a:r>
              <a:rPr lang="pt-PT" sz="1800" dirty="0">
                <a:solidFill>
                  <a:srgbClr val="040404"/>
                </a:solidFill>
              </a:rPr>
              <a:t> </a:t>
            </a:r>
            <a:r>
              <a:rPr lang="pt-PT" sz="1800" dirty="0" err="1">
                <a:solidFill>
                  <a:srgbClr val="040404"/>
                </a:solidFill>
              </a:rPr>
              <a:t>will</a:t>
            </a:r>
            <a:r>
              <a:rPr lang="pt-PT" sz="1800" dirty="0">
                <a:solidFill>
                  <a:srgbClr val="040404"/>
                </a:solidFill>
              </a:rPr>
              <a:t> </a:t>
            </a:r>
            <a:r>
              <a:rPr lang="pt-PT" sz="1800" dirty="0" err="1">
                <a:solidFill>
                  <a:srgbClr val="040404"/>
                </a:solidFill>
              </a:rPr>
              <a:t>be</a:t>
            </a:r>
            <a:r>
              <a:rPr lang="pt-PT" sz="1800" dirty="0">
                <a:solidFill>
                  <a:srgbClr val="040404"/>
                </a:solidFill>
              </a:rPr>
              <a:t> </a:t>
            </a:r>
            <a:r>
              <a:rPr lang="pt-PT" sz="1800" dirty="0" err="1">
                <a:solidFill>
                  <a:srgbClr val="040404"/>
                </a:solidFill>
              </a:rPr>
              <a:t>focusing</a:t>
            </a:r>
            <a:r>
              <a:rPr lang="pt-PT" sz="1800" dirty="0">
                <a:solidFill>
                  <a:srgbClr val="040404"/>
                </a:solidFill>
              </a:rPr>
              <a:t> </a:t>
            </a:r>
            <a:r>
              <a:rPr lang="pt-PT" sz="1800" dirty="0" err="1">
                <a:solidFill>
                  <a:srgbClr val="040404"/>
                </a:solidFill>
              </a:rPr>
              <a:t>on</a:t>
            </a:r>
            <a:r>
              <a:rPr lang="pt-PT" sz="1800" dirty="0">
                <a:solidFill>
                  <a:srgbClr val="040404"/>
                </a:solidFill>
              </a:rPr>
              <a:t> </a:t>
            </a:r>
            <a:r>
              <a:rPr lang="pt-PT" sz="1800" dirty="0" err="1">
                <a:solidFill>
                  <a:srgbClr val="040404"/>
                </a:solidFill>
              </a:rPr>
              <a:t>this</a:t>
            </a:r>
            <a:r>
              <a:rPr lang="pt-PT" sz="1800" dirty="0">
                <a:solidFill>
                  <a:srgbClr val="040404"/>
                </a:solidFill>
              </a:rPr>
              <a:t> </a:t>
            </a:r>
            <a:r>
              <a:rPr lang="pt-PT" sz="1800" dirty="0" err="1">
                <a:solidFill>
                  <a:srgbClr val="040404"/>
                </a:solidFill>
              </a:rPr>
              <a:t>example</a:t>
            </a:r>
            <a:r>
              <a:rPr lang="pt-PT" sz="1800" dirty="0">
                <a:solidFill>
                  <a:srgbClr val="040404"/>
                </a:solidFill>
              </a:rPr>
              <a:t> in </a:t>
            </a:r>
            <a:r>
              <a:rPr lang="pt-PT" sz="1800" dirty="0" err="1">
                <a:solidFill>
                  <a:srgbClr val="040404"/>
                </a:solidFill>
              </a:rPr>
              <a:t>the</a:t>
            </a:r>
            <a:r>
              <a:rPr lang="pt-PT" sz="1800" dirty="0">
                <a:solidFill>
                  <a:srgbClr val="040404"/>
                </a:solidFill>
              </a:rPr>
              <a:t> </a:t>
            </a:r>
            <a:r>
              <a:rPr lang="pt-PT" sz="1800" dirty="0" err="1">
                <a:solidFill>
                  <a:srgbClr val="040404"/>
                </a:solidFill>
              </a:rPr>
              <a:t>practical</a:t>
            </a:r>
            <a:endParaRPr lang="pt-PT" sz="1800" dirty="0">
              <a:solidFill>
                <a:srgbClr val="040404"/>
              </a:solidFill>
            </a:endParaRPr>
          </a:p>
        </p:txBody>
      </p:sp>
    </p:spTree>
    <p:extLst>
      <p:ext uri="{BB962C8B-B14F-4D97-AF65-F5344CB8AC3E}">
        <p14:creationId xmlns:p14="http://schemas.microsoft.com/office/powerpoint/2010/main" val="386047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sp>
        <p:nvSpPr>
          <p:cNvPr id="8" name="TextBox 7"/>
          <p:cNvSpPr txBox="1"/>
          <p:nvPr/>
        </p:nvSpPr>
        <p:spPr>
          <a:xfrm>
            <a:off x="179512" y="5517232"/>
            <a:ext cx="8346580" cy="1200329"/>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no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a:t>
            </a:r>
            <a:r>
              <a:rPr lang="pt-PT" dirty="0" err="1"/>
              <a:t>back</a:t>
            </a:r>
            <a:r>
              <a:rPr lang="pt-PT" dirty="0"/>
              <a:t> to </a:t>
            </a:r>
            <a:r>
              <a:rPr lang="pt-PT" dirty="0" err="1"/>
              <a:t>forest</a:t>
            </a:r>
            <a:r>
              <a:rPr lang="pt-PT" dirty="0"/>
              <a:t>.</a:t>
            </a:r>
          </a:p>
        </p:txBody>
      </p:sp>
      <p:graphicFrame>
        <p:nvGraphicFramePr>
          <p:cNvPr id="3" name="Table 2"/>
          <p:cNvGraphicFramePr>
            <a:graphicFrameLocks noGrp="1"/>
          </p:cNvGraphicFramePr>
          <p:nvPr>
            <p:extLst/>
          </p:nvPr>
        </p:nvGraphicFramePr>
        <p:xfrm>
          <a:off x="810614" y="1700808"/>
          <a:ext cx="7272809" cy="2759189"/>
        </p:xfrm>
        <a:graphic>
          <a:graphicData uri="http://schemas.openxmlformats.org/drawingml/2006/table">
            <a:tbl>
              <a:tblPr/>
              <a:tblGrid>
                <a:gridCol w="300648">
                  <a:extLst>
                    <a:ext uri="{9D8B030D-6E8A-4147-A177-3AD203B41FA5}">
                      <a16:colId xmlns:a16="http://schemas.microsoft.com/office/drawing/2014/main" val="20000"/>
                    </a:ext>
                  </a:extLst>
                </a:gridCol>
                <a:gridCol w="343597">
                  <a:extLst>
                    <a:ext uri="{9D8B030D-6E8A-4147-A177-3AD203B41FA5}">
                      <a16:colId xmlns:a16="http://schemas.microsoft.com/office/drawing/2014/main" val="20001"/>
                    </a:ext>
                  </a:extLst>
                </a:gridCol>
                <a:gridCol w="300648">
                  <a:extLst>
                    <a:ext uri="{9D8B030D-6E8A-4147-A177-3AD203B41FA5}">
                      <a16:colId xmlns:a16="http://schemas.microsoft.com/office/drawing/2014/main" val="20002"/>
                    </a:ext>
                  </a:extLst>
                </a:gridCol>
                <a:gridCol w="1374389">
                  <a:extLst>
                    <a:ext uri="{9D8B030D-6E8A-4147-A177-3AD203B41FA5}">
                      <a16:colId xmlns:a16="http://schemas.microsoft.com/office/drawing/2014/main" val="20003"/>
                    </a:ext>
                  </a:extLst>
                </a:gridCol>
                <a:gridCol w="300648">
                  <a:extLst>
                    <a:ext uri="{9D8B030D-6E8A-4147-A177-3AD203B41FA5}">
                      <a16:colId xmlns:a16="http://schemas.microsoft.com/office/drawing/2014/main" val="20004"/>
                    </a:ext>
                  </a:extLst>
                </a:gridCol>
                <a:gridCol w="343597">
                  <a:extLst>
                    <a:ext uri="{9D8B030D-6E8A-4147-A177-3AD203B41FA5}">
                      <a16:colId xmlns:a16="http://schemas.microsoft.com/office/drawing/2014/main" val="20005"/>
                    </a:ext>
                  </a:extLst>
                </a:gridCol>
                <a:gridCol w="300648">
                  <a:extLst>
                    <a:ext uri="{9D8B030D-6E8A-4147-A177-3AD203B41FA5}">
                      <a16:colId xmlns:a16="http://schemas.microsoft.com/office/drawing/2014/main" val="20006"/>
                    </a:ext>
                  </a:extLst>
                </a:gridCol>
                <a:gridCol w="1374389">
                  <a:extLst>
                    <a:ext uri="{9D8B030D-6E8A-4147-A177-3AD203B41FA5}">
                      <a16:colId xmlns:a16="http://schemas.microsoft.com/office/drawing/2014/main" val="20007"/>
                    </a:ext>
                  </a:extLst>
                </a:gridCol>
                <a:gridCol w="314964">
                  <a:extLst>
                    <a:ext uri="{9D8B030D-6E8A-4147-A177-3AD203B41FA5}">
                      <a16:colId xmlns:a16="http://schemas.microsoft.com/office/drawing/2014/main" val="20008"/>
                    </a:ext>
                  </a:extLst>
                </a:gridCol>
                <a:gridCol w="343597">
                  <a:extLst>
                    <a:ext uri="{9D8B030D-6E8A-4147-A177-3AD203B41FA5}">
                      <a16:colId xmlns:a16="http://schemas.microsoft.com/office/drawing/2014/main" val="20009"/>
                    </a:ext>
                  </a:extLst>
                </a:gridCol>
                <a:gridCol w="314964">
                  <a:extLst>
                    <a:ext uri="{9D8B030D-6E8A-4147-A177-3AD203B41FA5}">
                      <a16:colId xmlns:a16="http://schemas.microsoft.com/office/drawing/2014/main" val="20010"/>
                    </a:ext>
                  </a:extLst>
                </a:gridCol>
                <a:gridCol w="1660720">
                  <a:extLst>
                    <a:ext uri="{9D8B030D-6E8A-4147-A177-3AD203B41FA5}">
                      <a16:colId xmlns:a16="http://schemas.microsoft.com/office/drawing/2014/main" val="20011"/>
                    </a:ext>
                  </a:extLst>
                </a:gridCol>
              </a:tblGrid>
              <a:tr h="784021">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784021">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8697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03B9-67F7-EC42-8C9B-E6A1693F6429}"/>
              </a:ext>
            </a:extLst>
          </p:cNvPr>
          <p:cNvSpPr>
            <a:spLocks noGrp="1"/>
          </p:cNvSpPr>
          <p:nvPr>
            <p:ph type="title"/>
          </p:nvPr>
        </p:nvSpPr>
        <p:spPr/>
        <p:txBody>
          <a:bodyPr/>
          <a:lstStyle/>
          <a:p>
            <a:r>
              <a:rPr lang="de-DE" dirty="0" err="1"/>
              <a:t>Why</a:t>
            </a:r>
            <a:r>
              <a:rPr lang="de-DE" dirty="0"/>
              <a:t> do </a:t>
            </a:r>
            <a:r>
              <a:rPr lang="de-DE" dirty="0" err="1"/>
              <a:t>we</a:t>
            </a:r>
            <a:r>
              <a:rPr lang="de-DE" dirty="0"/>
              <a:t> </a:t>
            </a:r>
            <a:r>
              <a:rPr lang="de-DE" dirty="0" err="1"/>
              <a:t>need</a:t>
            </a:r>
            <a:r>
              <a:rPr lang="de-DE" dirty="0"/>
              <a:t> </a:t>
            </a:r>
            <a:r>
              <a:rPr lang="de-DE" dirty="0" err="1"/>
              <a:t>scenarios</a:t>
            </a:r>
            <a:r>
              <a:rPr lang="de-DE" dirty="0"/>
              <a:t>?</a:t>
            </a:r>
          </a:p>
        </p:txBody>
      </p:sp>
      <p:sp>
        <p:nvSpPr>
          <p:cNvPr id="3" name="Content Placeholder 2">
            <a:extLst>
              <a:ext uri="{FF2B5EF4-FFF2-40B4-BE49-F238E27FC236}">
                <a16:creationId xmlns:a16="http://schemas.microsoft.com/office/drawing/2014/main" id="{05F79618-61EF-0F42-8334-2BBAA08E792A}"/>
              </a:ext>
            </a:extLst>
          </p:cNvPr>
          <p:cNvSpPr>
            <a:spLocks noGrp="1"/>
          </p:cNvSpPr>
          <p:nvPr>
            <p:ph idx="1"/>
          </p:nvPr>
        </p:nvSpPr>
        <p:spPr/>
        <p:txBody>
          <a:bodyPr/>
          <a:lstStyle/>
          <a:p>
            <a:r>
              <a:rPr lang="de-DE" dirty="0"/>
              <a:t>Environmental </a:t>
            </a:r>
            <a:r>
              <a:rPr lang="de-DE" dirty="0" err="1"/>
              <a:t>crisis</a:t>
            </a:r>
            <a:endParaRPr lang="de-DE" dirty="0"/>
          </a:p>
          <a:p>
            <a:r>
              <a:rPr lang="de-DE" dirty="0"/>
              <a:t>Land </a:t>
            </a:r>
            <a:r>
              <a:rPr lang="de-DE" dirty="0" err="1"/>
              <a:t>use</a:t>
            </a:r>
            <a:r>
              <a:rPr lang="de-DE" dirty="0"/>
              <a:t> </a:t>
            </a:r>
            <a:r>
              <a:rPr lang="de-DE" dirty="0" err="1"/>
              <a:t>and</a:t>
            </a:r>
            <a:r>
              <a:rPr lang="de-DE" dirty="0"/>
              <a:t> </a:t>
            </a:r>
            <a:r>
              <a:rPr lang="de-DE" dirty="0" err="1"/>
              <a:t>climate</a:t>
            </a:r>
            <a:r>
              <a:rPr lang="de-DE" dirty="0"/>
              <a:t> </a:t>
            </a:r>
            <a:r>
              <a:rPr lang="de-DE" dirty="0" err="1"/>
              <a:t>change</a:t>
            </a:r>
            <a:endParaRPr lang="de-DE" dirty="0"/>
          </a:p>
          <a:p>
            <a:r>
              <a:rPr lang="de-DE" dirty="0"/>
              <a:t>Global </a:t>
            </a:r>
            <a:r>
              <a:rPr lang="de-DE" dirty="0" err="1"/>
              <a:t>Conservation</a:t>
            </a:r>
            <a:r>
              <a:rPr lang="de-DE" dirty="0"/>
              <a:t> Targets</a:t>
            </a:r>
          </a:p>
          <a:p>
            <a:pPr lvl="1"/>
            <a:r>
              <a:rPr lang="de-DE" dirty="0" err="1"/>
              <a:t>Aichi</a:t>
            </a:r>
            <a:endParaRPr lang="de-DE" dirty="0"/>
          </a:p>
          <a:p>
            <a:pPr lvl="1"/>
            <a:r>
              <a:rPr lang="de-DE" dirty="0" err="1"/>
              <a:t>Sustainable</a:t>
            </a:r>
            <a:r>
              <a:rPr lang="de-DE" dirty="0"/>
              <a:t> Development Goals</a:t>
            </a:r>
          </a:p>
          <a:p>
            <a:r>
              <a:rPr lang="de-DE" dirty="0"/>
              <a:t>Learning </a:t>
            </a:r>
            <a:r>
              <a:rPr lang="de-DE" dirty="0" err="1"/>
              <a:t>from</a:t>
            </a:r>
            <a:r>
              <a:rPr lang="de-DE" dirty="0"/>
              <a:t> </a:t>
            </a:r>
            <a:r>
              <a:rPr lang="de-DE" dirty="0" err="1"/>
              <a:t>climate</a:t>
            </a:r>
            <a:r>
              <a:rPr lang="de-DE" dirty="0"/>
              <a:t> </a:t>
            </a:r>
            <a:r>
              <a:rPr lang="de-DE" dirty="0" err="1"/>
              <a:t>sciences</a:t>
            </a:r>
            <a:r>
              <a:rPr lang="de-DE" dirty="0"/>
              <a:t> </a:t>
            </a:r>
          </a:p>
          <a:p>
            <a:pPr lvl="1"/>
            <a:r>
              <a:rPr lang="de-DE" dirty="0"/>
              <a:t>Bring </a:t>
            </a:r>
            <a:r>
              <a:rPr lang="de-DE" dirty="0" err="1"/>
              <a:t>scientific</a:t>
            </a:r>
            <a:r>
              <a:rPr lang="de-DE" dirty="0"/>
              <a:t> </a:t>
            </a:r>
            <a:r>
              <a:rPr lang="de-DE" dirty="0" err="1"/>
              <a:t>community</a:t>
            </a:r>
            <a:r>
              <a:rPr lang="de-DE" dirty="0"/>
              <a:t> </a:t>
            </a:r>
            <a:r>
              <a:rPr lang="de-DE" dirty="0" err="1"/>
              <a:t>together</a:t>
            </a:r>
            <a:endParaRPr lang="de-DE" dirty="0"/>
          </a:p>
          <a:p>
            <a:pPr lvl="1"/>
            <a:r>
              <a:rPr lang="de-DE" dirty="0" err="1"/>
              <a:t>Raise</a:t>
            </a:r>
            <a:r>
              <a:rPr lang="de-DE" dirty="0"/>
              <a:t> </a:t>
            </a:r>
            <a:r>
              <a:rPr lang="de-DE" dirty="0" err="1"/>
              <a:t>awareness</a:t>
            </a:r>
            <a:endParaRPr lang="de-DE" dirty="0"/>
          </a:p>
          <a:p>
            <a:pPr lvl="1"/>
            <a:r>
              <a:rPr lang="de-DE" dirty="0" err="1"/>
              <a:t>Antecipate</a:t>
            </a:r>
            <a:r>
              <a:rPr lang="de-DE" dirty="0"/>
              <a:t> potential </a:t>
            </a:r>
            <a:r>
              <a:rPr lang="de-DE" dirty="0" err="1"/>
              <a:t>tipping</a:t>
            </a:r>
            <a:r>
              <a:rPr lang="de-DE" dirty="0"/>
              <a:t> </a:t>
            </a:r>
            <a:r>
              <a:rPr lang="de-DE" dirty="0" err="1"/>
              <a:t>points</a:t>
            </a:r>
            <a:endParaRPr lang="de-DE" dirty="0"/>
          </a:p>
        </p:txBody>
      </p:sp>
      <p:sp>
        <p:nvSpPr>
          <p:cNvPr id="4" name="TextBox 3">
            <a:extLst>
              <a:ext uri="{FF2B5EF4-FFF2-40B4-BE49-F238E27FC236}">
                <a16:creationId xmlns:a16="http://schemas.microsoft.com/office/drawing/2014/main" id="{2F6CBBB5-CE2A-4341-80A7-ADCF26FC1FA6}"/>
              </a:ext>
            </a:extLst>
          </p:cNvPr>
          <p:cNvSpPr txBox="1"/>
          <p:nvPr/>
        </p:nvSpPr>
        <p:spPr>
          <a:xfrm>
            <a:off x="7234177" y="5162309"/>
            <a:ext cx="1431802" cy="1200329"/>
          </a:xfrm>
          <a:prstGeom prst="rect">
            <a:avLst/>
          </a:prstGeom>
          <a:noFill/>
        </p:spPr>
        <p:txBody>
          <a:bodyPr wrap="none" rtlCol="0">
            <a:spAutoFit/>
          </a:bodyPr>
          <a:lstStyle/>
          <a:p>
            <a:r>
              <a:rPr lang="de-DE" dirty="0"/>
              <a:t>IPCC</a:t>
            </a:r>
          </a:p>
          <a:p>
            <a:r>
              <a:rPr lang="de-DE" dirty="0"/>
              <a:t>Add </a:t>
            </a:r>
            <a:r>
              <a:rPr lang="de-DE" dirty="0" err="1"/>
              <a:t>climate</a:t>
            </a:r>
            <a:endParaRPr lang="de-DE" dirty="0"/>
          </a:p>
          <a:p>
            <a:r>
              <a:rPr lang="de-DE" dirty="0" err="1"/>
              <a:t>Projections</a:t>
            </a:r>
            <a:endParaRPr lang="de-DE" dirty="0"/>
          </a:p>
          <a:p>
            <a:r>
              <a:rPr lang="de-DE" dirty="0"/>
              <a:t>Plot </a:t>
            </a:r>
            <a:r>
              <a:rPr lang="de-DE" dirty="0" err="1"/>
              <a:t>and</a:t>
            </a:r>
            <a:r>
              <a:rPr lang="de-DE" dirty="0"/>
              <a:t> </a:t>
            </a:r>
            <a:r>
              <a:rPr lang="de-DE" dirty="0" err="1"/>
              <a:t>map</a:t>
            </a:r>
            <a:endParaRPr lang="de-DE" dirty="0"/>
          </a:p>
        </p:txBody>
      </p:sp>
      <p:sp>
        <p:nvSpPr>
          <p:cNvPr id="5" name="TextBox 4">
            <a:extLst>
              <a:ext uri="{FF2B5EF4-FFF2-40B4-BE49-F238E27FC236}">
                <a16:creationId xmlns:a16="http://schemas.microsoft.com/office/drawing/2014/main" id="{0B063D7E-F47F-1C43-A388-7D1E6E2008ED}"/>
              </a:ext>
            </a:extLst>
          </p:cNvPr>
          <p:cNvSpPr txBox="1"/>
          <p:nvPr/>
        </p:nvSpPr>
        <p:spPr>
          <a:xfrm>
            <a:off x="6807843" y="1690689"/>
            <a:ext cx="1864613" cy="923330"/>
          </a:xfrm>
          <a:prstGeom prst="rect">
            <a:avLst/>
          </a:prstGeom>
          <a:noFill/>
        </p:spPr>
        <p:txBody>
          <a:bodyPr wrap="none" rtlCol="0">
            <a:spAutoFit/>
          </a:bodyPr>
          <a:lstStyle/>
          <a:p>
            <a:r>
              <a:rPr lang="de-DE" dirty="0"/>
              <a:t>Add </a:t>
            </a:r>
            <a:r>
              <a:rPr lang="de-DE" dirty="0" err="1"/>
              <a:t>species</a:t>
            </a:r>
            <a:r>
              <a:rPr lang="de-DE" dirty="0"/>
              <a:t> </a:t>
            </a:r>
            <a:r>
              <a:rPr lang="de-DE" dirty="0" err="1"/>
              <a:t>loss</a:t>
            </a:r>
            <a:endParaRPr lang="de-DE" dirty="0"/>
          </a:p>
          <a:p>
            <a:r>
              <a:rPr lang="de-DE" dirty="0"/>
              <a:t>Plot </a:t>
            </a:r>
            <a:r>
              <a:rPr lang="de-DE" dirty="0" err="1"/>
              <a:t>with</a:t>
            </a:r>
            <a:r>
              <a:rPr lang="de-DE" dirty="0"/>
              <a:t> </a:t>
            </a:r>
            <a:r>
              <a:rPr lang="de-DE" dirty="0" err="1"/>
              <a:t>land</a:t>
            </a:r>
            <a:r>
              <a:rPr lang="de-DE" dirty="0"/>
              <a:t> </a:t>
            </a:r>
            <a:r>
              <a:rPr lang="de-DE" dirty="0" err="1"/>
              <a:t>use</a:t>
            </a:r>
            <a:endParaRPr lang="de-DE" dirty="0"/>
          </a:p>
          <a:p>
            <a:r>
              <a:rPr lang="de-DE" dirty="0" err="1"/>
              <a:t>And</a:t>
            </a:r>
            <a:r>
              <a:rPr lang="de-DE" dirty="0"/>
              <a:t> </a:t>
            </a:r>
            <a:r>
              <a:rPr lang="de-DE" dirty="0" err="1"/>
              <a:t>climate</a:t>
            </a:r>
            <a:endParaRPr lang="de-DE" dirty="0"/>
          </a:p>
        </p:txBody>
      </p:sp>
      <p:sp>
        <p:nvSpPr>
          <p:cNvPr id="6" name="TextBox 5">
            <a:extLst>
              <a:ext uri="{FF2B5EF4-FFF2-40B4-BE49-F238E27FC236}">
                <a16:creationId xmlns:a16="http://schemas.microsoft.com/office/drawing/2014/main" id="{1A9EB842-5AE7-204B-B5FB-1DF5D3E8530A}"/>
              </a:ext>
            </a:extLst>
          </p:cNvPr>
          <p:cNvSpPr txBox="1"/>
          <p:nvPr/>
        </p:nvSpPr>
        <p:spPr>
          <a:xfrm>
            <a:off x="6439382" y="3309829"/>
            <a:ext cx="2016899" cy="369332"/>
          </a:xfrm>
          <a:prstGeom prst="rect">
            <a:avLst/>
          </a:prstGeom>
          <a:noFill/>
        </p:spPr>
        <p:txBody>
          <a:bodyPr wrap="none" rtlCol="0">
            <a:spAutoFit/>
          </a:bodyPr>
          <a:lstStyle/>
          <a:p>
            <a:r>
              <a:rPr lang="de-DE" dirty="0"/>
              <a:t>Add </a:t>
            </a:r>
            <a:r>
              <a:rPr lang="de-DE" dirty="0" err="1"/>
              <a:t>Aichi</a:t>
            </a:r>
            <a:r>
              <a:rPr lang="de-DE" dirty="0"/>
              <a:t> </a:t>
            </a:r>
            <a:r>
              <a:rPr lang="de-DE" dirty="0" err="1"/>
              <a:t>and</a:t>
            </a:r>
            <a:r>
              <a:rPr lang="de-DE" dirty="0"/>
              <a:t> SDGs</a:t>
            </a:r>
          </a:p>
        </p:txBody>
      </p:sp>
    </p:spTree>
    <p:extLst>
      <p:ext uri="{BB962C8B-B14F-4D97-AF65-F5344CB8AC3E}">
        <p14:creationId xmlns:p14="http://schemas.microsoft.com/office/powerpoint/2010/main" val="322803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sp>
        <p:nvSpPr>
          <p:cNvPr id="5" name="TextBox 4"/>
          <p:cNvSpPr txBox="1"/>
          <p:nvPr/>
        </p:nvSpPr>
        <p:spPr>
          <a:xfrm>
            <a:off x="35496" y="4919008"/>
            <a:ext cx="8617487" cy="1938992"/>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a:t>
            </a:r>
            <a:r>
              <a:rPr lang="pt-PT" u="sng" dirty="0" err="1"/>
              <a:t>with</a:t>
            </a:r>
            <a:r>
              <a:rPr lang="pt-PT" u="sng" dirty="0"/>
              <a:t>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to </a:t>
            </a:r>
            <a:r>
              <a:rPr lang="pt-PT" dirty="0" err="1"/>
              <a:t>cattle</a:t>
            </a:r>
            <a:r>
              <a:rPr lang="pt-PT" dirty="0"/>
              <a:t> </a:t>
            </a:r>
            <a:r>
              <a:rPr lang="pt-PT" dirty="0" err="1"/>
              <a:t>or</a:t>
            </a:r>
            <a:r>
              <a:rPr lang="pt-PT" dirty="0"/>
              <a:t> </a:t>
            </a:r>
            <a:r>
              <a:rPr lang="pt-PT" dirty="0" err="1"/>
              <a:t>soybean</a:t>
            </a:r>
            <a:r>
              <a:rPr lang="pt-PT" dirty="0"/>
              <a:t>;</a:t>
            </a:r>
          </a:p>
          <a:p>
            <a:pPr marL="457200" indent="-457200">
              <a:buAutoNum type="arabicParenR"/>
            </a:pPr>
            <a:r>
              <a:rPr lang="pt-PT" dirty="0" err="1"/>
              <a:t>cattle</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converted</a:t>
            </a:r>
            <a:r>
              <a:rPr lang="pt-PT" dirty="0"/>
              <a:t> to </a:t>
            </a:r>
            <a:r>
              <a:rPr lang="pt-PT" dirty="0" err="1"/>
              <a:t>soybean</a:t>
            </a:r>
            <a:r>
              <a:rPr lang="pt-PT" dirty="0"/>
              <a:t>;</a:t>
            </a:r>
          </a:p>
          <a:p>
            <a:pPr marL="457200" indent="-457200">
              <a:buAutoNum type="arabicParenR"/>
            </a:pPr>
            <a:r>
              <a:rPr lang="pt-PT" dirty="0" err="1"/>
              <a:t>soybean</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deforested</a:t>
            </a:r>
            <a:r>
              <a:rPr lang="pt-PT" dirty="0"/>
              <a:t>.</a:t>
            </a:r>
          </a:p>
        </p:txBody>
      </p:sp>
      <p:graphicFrame>
        <p:nvGraphicFramePr>
          <p:cNvPr id="4" name="Table 3"/>
          <p:cNvGraphicFramePr>
            <a:graphicFrameLocks noGrp="1"/>
          </p:cNvGraphicFramePr>
          <p:nvPr>
            <p:extLst/>
          </p:nvPr>
        </p:nvGraphicFramePr>
        <p:xfrm>
          <a:off x="683565" y="1700808"/>
          <a:ext cx="7969417" cy="2515345"/>
        </p:xfrm>
        <a:graphic>
          <a:graphicData uri="http://schemas.openxmlformats.org/drawingml/2006/table">
            <a:tbl>
              <a:tblPr/>
              <a:tblGrid>
                <a:gridCol w="338781">
                  <a:extLst>
                    <a:ext uri="{9D8B030D-6E8A-4147-A177-3AD203B41FA5}">
                      <a16:colId xmlns:a16="http://schemas.microsoft.com/office/drawing/2014/main" val="20000"/>
                    </a:ext>
                  </a:extLst>
                </a:gridCol>
                <a:gridCol w="387179">
                  <a:extLst>
                    <a:ext uri="{9D8B030D-6E8A-4147-A177-3AD203B41FA5}">
                      <a16:colId xmlns:a16="http://schemas.microsoft.com/office/drawing/2014/main" val="20001"/>
                    </a:ext>
                  </a:extLst>
                </a:gridCol>
                <a:gridCol w="338781">
                  <a:extLst>
                    <a:ext uri="{9D8B030D-6E8A-4147-A177-3AD203B41FA5}">
                      <a16:colId xmlns:a16="http://schemas.microsoft.com/office/drawing/2014/main" val="20002"/>
                    </a:ext>
                  </a:extLst>
                </a:gridCol>
                <a:gridCol w="1548712">
                  <a:extLst>
                    <a:ext uri="{9D8B030D-6E8A-4147-A177-3AD203B41FA5}">
                      <a16:colId xmlns:a16="http://schemas.microsoft.com/office/drawing/2014/main" val="20003"/>
                    </a:ext>
                  </a:extLst>
                </a:gridCol>
                <a:gridCol w="338781">
                  <a:extLst>
                    <a:ext uri="{9D8B030D-6E8A-4147-A177-3AD203B41FA5}">
                      <a16:colId xmlns:a16="http://schemas.microsoft.com/office/drawing/2014/main" val="20004"/>
                    </a:ext>
                  </a:extLst>
                </a:gridCol>
                <a:gridCol w="387179">
                  <a:extLst>
                    <a:ext uri="{9D8B030D-6E8A-4147-A177-3AD203B41FA5}">
                      <a16:colId xmlns:a16="http://schemas.microsoft.com/office/drawing/2014/main" val="20005"/>
                    </a:ext>
                  </a:extLst>
                </a:gridCol>
                <a:gridCol w="338781">
                  <a:extLst>
                    <a:ext uri="{9D8B030D-6E8A-4147-A177-3AD203B41FA5}">
                      <a16:colId xmlns:a16="http://schemas.microsoft.com/office/drawing/2014/main" val="20006"/>
                    </a:ext>
                  </a:extLst>
                </a:gridCol>
                <a:gridCol w="1161534">
                  <a:extLst>
                    <a:ext uri="{9D8B030D-6E8A-4147-A177-3AD203B41FA5}">
                      <a16:colId xmlns:a16="http://schemas.microsoft.com/office/drawing/2014/main" val="20007"/>
                    </a:ext>
                  </a:extLst>
                </a:gridCol>
                <a:gridCol w="3129689">
                  <a:extLst>
                    <a:ext uri="{9D8B030D-6E8A-4147-A177-3AD203B41FA5}">
                      <a16:colId xmlns:a16="http://schemas.microsoft.com/office/drawing/2014/main" val="20008"/>
                    </a:ext>
                  </a:extLst>
                </a:gridCol>
              </a:tblGrid>
              <a:tr h="503069">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503069">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503069">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Cattle ranching</a:t>
                      </a:r>
                    </a:p>
                  </a:txBody>
                  <a:tcPr marL="9525" marR="9525" marT="9525" marB="0" anchor="b">
                    <a:lnL>
                      <a:noFill/>
                    </a:lnL>
                    <a:lnR>
                      <a:noFill/>
                    </a:lnR>
                    <a:lnT>
                      <a:noFill/>
                    </a:lnT>
                    <a:lnB>
                      <a:noFill/>
                    </a:lnB>
                    <a:solidFill>
                      <a:srgbClr val="FFD966"/>
                    </a:solidFill>
                  </a:tcPr>
                </a:tc>
                <a:extLst>
                  <a:ext uri="{0D108BD9-81ED-4DB2-BD59-A6C34878D82A}">
                    <a16:rowId xmlns:a16="http://schemas.microsoft.com/office/drawing/2014/main" val="10002"/>
                  </a:ext>
                </a:extLst>
              </a:tr>
              <a:tr h="503069">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Soybean plantation</a:t>
                      </a:r>
                    </a:p>
                  </a:txBody>
                  <a:tcPr marL="9525" marR="9525" marT="9525" marB="0" anchor="b">
                    <a:lnL>
                      <a:noFill/>
                    </a:lnL>
                    <a:lnR>
                      <a:noFill/>
                    </a:lnR>
                    <a:lnT>
                      <a:noFill/>
                    </a:lnT>
                    <a:lnB>
                      <a:noFill/>
                    </a:lnB>
                    <a:solidFill>
                      <a:srgbClr val="C65911"/>
                    </a:solidFill>
                  </a:tcPr>
                </a:tc>
                <a:extLst>
                  <a:ext uri="{0D108BD9-81ED-4DB2-BD59-A6C34878D82A}">
                    <a16:rowId xmlns:a16="http://schemas.microsoft.com/office/drawing/2014/main" val="10003"/>
                  </a:ext>
                </a:extLst>
              </a:tr>
              <a:tr h="50306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638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DD0-999B-BE45-B0BD-BA2275A744EA}"/>
              </a:ext>
            </a:extLst>
          </p:cNvPr>
          <p:cNvSpPr>
            <a:spLocks noGrp="1"/>
          </p:cNvSpPr>
          <p:nvPr>
            <p:ph type="title"/>
          </p:nvPr>
        </p:nvSpPr>
        <p:spPr/>
        <p:txBody>
          <a:bodyPr/>
          <a:lstStyle/>
          <a:p>
            <a:r>
              <a:rPr lang="de-DE" dirty="0" err="1"/>
              <a:t>What</a:t>
            </a:r>
            <a:r>
              <a:rPr lang="de-DE" dirty="0"/>
              <a:t> </a:t>
            </a:r>
            <a:r>
              <a:rPr lang="de-DE" dirty="0" err="1"/>
              <a:t>drives</a:t>
            </a:r>
            <a:r>
              <a:rPr lang="de-DE" dirty="0"/>
              <a:t> </a:t>
            </a:r>
            <a:r>
              <a:rPr lang="de-DE" dirty="0" err="1"/>
              <a:t>land</a:t>
            </a:r>
            <a:r>
              <a:rPr lang="de-DE" dirty="0"/>
              <a:t> </a:t>
            </a:r>
            <a:r>
              <a:rPr lang="de-DE" dirty="0" err="1"/>
              <a:t>use</a:t>
            </a:r>
            <a:r>
              <a:rPr lang="de-DE" dirty="0"/>
              <a:t> </a:t>
            </a:r>
            <a:r>
              <a:rPr lang="de-DE" dirty="0" err="1"/>
              <a:t>change</a:t>
            </a:r>
            <a:r>
              <a:rPr lang="de-DE" dirty="0"/>
              <a:t>?</a:t>
            </a:r>
          </a:p>
        </p:txBody>
      </p:sp>
      <p:pic>
        <p:nvPicPr>
          <p:cNvPr id="4" name="Picture 2" descr="http://cliparts.co/cliparts/8TE/jyp/8TEjypa7c.jpg">
            <a:extLst>
              <a:ext uri="{FF2B5EF4-FFF2-40B4-BE49-F238E27FC236}">
                <a16:creationId xmlns:a16="http://schemas.microsoft.com/office/drawing/2014/main" id="{14247E51-7880-1C40-8658-0A42972D8E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2204864"/>
            <a:ext cx="1748796" cy="17487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8324954-168C-3F4D-B88A-3838504FA811}"/>
              </a:ext>
            </a:extLst>
          </p:cNvPr>
          <p:cNvSpPr txBox="1">
            <a:spLocks/>
          </p:cNvSpPr>
          <p:nvPr/>
        </p:nvSpPr>
        <p:spPr>
          <a:xfrm>
            <a:off x="179512" y="1700808"/>
            <a:ext cx="6048672" cy="445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t>
            </a:r>
            <a:r>
              <a:rPr lang="en-US" sz="1800" b="1" dirty="0"/>
              <a:t>Proximate causes </a:t>
            </a:r>
            <a:r>
              <a:rPr lang="en-US" sz="1800" dirty="0"/>
              <a:t>are human activities or immediate actions at the local level, such as agricultural and road expansion, that originate from intended land use and directly impact forest cover.”</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a:t>
            </a:r>
            <a:r>
              <a:rPr lang="en-US" sz="1800" b="1" dirty="0"/>
              <a:t>Underlying driving forces </a:t>
            </a:r>
            <a:r>
              <a:rPr lang="en-US" sz="1800" dirty="0"/>
              <a:t>are fundamental social processes, such as agricultural policies, that underpin the proximate causes and either operate at the local level or have an indirect impact from the national or global level.”</a:t>
            </a:r>
          </a:p>
          <a:p>
            <a:pPr marL="0" indent="0">
              <a:buFont typeface="Arial" panose="020B0604020202020204" pitchFamily="34" charset="0"/>
              <a:buNone/>
            </a:pPr>
            <a:r>
              <a:rPr lang="en-US" sz="1800" dirty="0"/>
              <a:t>(Geist and </a:t>
            </a:r>
            <a:r>
              <a:rPr lang="en-US" sz="1800" dirty="0" err="1"/>
              <a:t>Lambin</a:t>
            </a:r>
            <a:r>
              <a:rPr lang="en-US" sz="1800" dirty="0"/>
              <a:t> 2002)</a:t>
            </a:r>
            <a:endParaRPr lang="pt-PT" sz="1800" dirty="0"/>
          </a:p>
        </p:txBody>
      </p:sp>
      <p:sp>
        <p:nvSpPr>
          <p:cNvPr id="6" name="TextBox 5">
            <a:extLst>
              <a:ext uri="{FF2B5EF4-FFF2-40B4-BE49-F238E27FC236}">
                <a16:creationId xmlns:a16="http://schemas.microsoft.com/office/drawing/2014/main" id="{90694A40-3890-B144-BDC9-0AA46D3A12B1}"/>
              </a:ext>
            </a:extLst>
          </p:cNvPr>
          <p:cNvSpPr txBox="1"/>
          <p:nvPr/>
        </p:nvSpPr>
        <p:spPr>
          <a:xfrm>
            <a:off x="6948264" y="1628800"/>
            <a:ext cx="833946" cy="2862322"/>
          </a:xfrm>
          <a:prstGeom prst="rect">
            <a:avLst/>
          </a:prstGeom>
          <a:noFill/>
        </p:spPr>
        <p:txBody>
          <a:bodyPr wrap="none" rtlCol="0">
            <a:spAutoFit/>
          </a:bodyPr>
          <a:lstStyle/>
          <a:p>
            <a:r>
              <a:rPr lang="pt-PT" dirty="0" err="1"/>
              <a:t>Easier</a:t>
            </a:r>
            <a:endParaRPr lang="pt-PT" dirty="0"/>
          </a:p>
          <a:p>
            <a:endParaRPr lang="pt-PT" dirty="0"/>
          </a:p>
          <a:p>
            <a:endParaRPr lang="pt-PT" dirty="0"/>
          </a:p>
          <a:p>
            <a:endParaRPr lang="pt-PT" dirty="0"/>
          </a:p>
          <a:p>
            <a:endParaRPr lang="pt-PT" dirty="0"/>
          </a:p>
          <a:p>
            <a:endParaRPr lang="pt-PT" dirty="0"/>
          </a:p>
          <a:p>
            <a:endParaRPr lang="pt-PT" dirty="0"/>
          </a:p>
          <a:p>
            <a:endParaRPr lang="pt-PT" dirty="0"/>
          </a:p>
          <a:p>
            <a:endParaRPr lang="pt-PT" dirty="0"/>
          </a:p>
          <a:p>
            <a:r>
              <a:rPr lang="pt-PT" dirty="0" err="1"/>
              <a:t>Harder</a:t>
            </a:r>
            <a:endParaRPr lang="pt-PT" dirty="0"/>
          </a:p>
        </p:txBody>
      </p:sp>
      <p:sp>
        <p:nvSpPr>
          <p:cNvPr id="7" name="TextBox 6">
            <a:extLst>
              <a:ext uri="{FF2B5EF4-FFF2-40B4-BE49-F238E27FC236}">
                <a16:creationId xmlns:a16="http://schemas.microsoft.com/office/drawing/2014/main" id="{B16724C5-F53C-304E-8215-C29D0065FE47}"/>
              </a:ext>
            </a:extLst>
          </p:cNvPr>
          <p:cNvSpPr txBox="1"/>
          <p:nvPr/>
        </p:nvSpPr>
        <p:spPr>
          <a:xfrm>
            <a:off x="2699792" y="5428657"/>
            <a:ext cx="3805180" cy="923330"/>
          </a:xfrm>
          <a:prstGeom prst="rect">
            <a:avLst/>
          </a:prstGeom>
          <a:noFill/>
        </p:spPr>
        <p:txBody>
          <a:bodyPr wrap="square" rtlCol="0">
            <a:spAutoFit/>
          </a:bodyPr>
          <a:lstStyle/>
          <a:p>
            <a:r>
              <a:rPr lang="pt-PT" dirty="0" err="1"/>
              <a:t>Which</a:t>
            </a:r>
            <a:r>
              <a:rPr lang="pt-PT" dirty="0"/>
              <a:t> </a:t>
            </a:r>
            <a:r>
              <a:rPr lang="pt-PT" dirty="0" err="1"/>
              <a:t>ones</a:t>
            </a:r>
            <a:r>
              <a:rPr lang="pt-PT" dirty="0"/>
              <a:t> do </a:t>
            </a:r>
            <a:r>
              <a:rPr lang="pt-PT" dirty="0" err="1"/>
              <a:t>you</a:t>
            </a:r>
            <a:r>
              <a:rPr lang="pt-PT" dirty="0"/>
              <a:t> </a:t>
            </a:r>
            <a:r>
              <a:rPr lang="pt-PT" dirty="0" err="1"/>
              <a:t>think</a:t>
            </a:r>
            <a:r>
              <a:rPr lang="pt-PT" dirty="0"/>
              <a:t> </a:t>
            </a:r>
          </a:p>
          <a:p>
            <a:r>
              <a:rPr lang="pt-PT" dirty="0" err="1"/>
              <a:t>will</a:t>
            </a:r>
            <a:r>
              <a:rPr lang="pt-PT" dirty="0"/>
              <a:t> </a:t>
            </a:r>
            <a:r>
              <a:rPr lang="pt-PT" dirty="0" err="1"/>
              <a:t>be</a:t>
            </a:r>
            <a:r>
              <a:rPr lang="pt-PT" dirty="0"/>
              <a:t> </a:t>
            </a:r>
            <a:r>
              <a:rPr lang="pt-PT" dirty="0" err="1"/>
              <a:t>easier</a:t>
            </a:r>
            <a:r>
              <a:rPr lang="pt-PT" dirty="0"/>
              <a:t> to </a:t>
            </a:r>
          </a:p>
          <a:p>
            <a:r>
              <a:rPr lang="pt-PT" dirty="0" err="1"/>
              <a:t>represent</a:t>
            </a:r>
            <a:r>
              <a:rPr lang="pt-PT" dirty="0"/>
              <a:t> in a </a:t>
            </a:r>
            <a:r>
              <a:rPr lang="pt-PT" dirty="0" err="1"/>
              <a:t>model</a:t>
            </a:r>
            <a:r>
              <a:rPr lang="pt-PT" dirty="0"/>
              <a:t>? </a:t>
            </a:r>
          </a:p>
        </p:txBody>
      </p:sp>
    </p:spTree>
    <p:extLst>
      <p:ext uri="{BB962C8B-B14F-4D97-AF65-F5344CB8AC3E}">
        <p14:creationId xmlns:p14="http://schemas.microsoft.com/office/powerpoint/2010/main" val="8349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633F-89FE-884F-913C-1317FC3E9656}"/>
              </a:ext>
            </a:extLst>
          </p:cNvPr>
          <p:cNvSpPr>
            <a:spLocks noGrp="1"/>
          </p:cNvSpPr>
          <p:nvPr>
            <p:ph type="title"/>
          </p:nvPr>
        </p:nvSpPr>
        <p:spPr/>
        <p:txBody>
          <a:bodyPr/>
          <a:lstStyle/>
          <a:p>
            <a:r>
              <a:rPr lang="de-DE" dirty="0" err="1"/>
              <a:t>You‘re</a:t>
            </a:r>
            <a:r>
              <a:rPr lang="de-DE" dirty="0"/>
              <a:t> </a:t>
            </a:r>
            <a:r>
              <a:rPr lang="de-DE" dirty="0" err="1"/>
              <a:t>right</a:t>
            </a:r>
            <a:r>
              <a:rPr lang="de-DE" dirty="0"/>
              <a:t> </a:t>
            </a:r>
            <a:r>
              <a:rPr lang="de-DE" dirty="0">
                <a:sym typeface="Wingdings" pitchFamily="2" charset="2"/>
              </a:rPr>
              <a:t></a:t>
            </a:r>
            <a:endParaRPr lang="de-DE" dirty="0"/>
          </a:p>
        </p:txBody>
      </p:sp>
      <p:pic>
        <p:nvPicPr>
          <p:cNvPr id="4" name="Picture 3">
            <a:extLst>
              <a:ext uri="{FF2B5EF4-FFF2-40B4-BE49-F238E27FC236}">
                <a16:creationId xmlns:a16="http://schemas.microsoft.com/office/drawing/2014/main" id="{90F9E140-D977-834A-8F04-A58252A85A40}"/>
              </a:ext>
            </a:extLst>
          </p:cNvPr>
          <p:cNvPicPr>
            <a:picLocks noChangeAspect="1"/>
          </p:cNvPicPr>
          <p:nvPr/>
        </p:nvPicPr>
        <p:blipFill>
          <a:blip r:embed="rId2"/>
          <a:stretch>
            <a:fillRect/>
          </a:stretch>
        </p:blipFill>
        <p:spPr>
          <a:xfrm>
            <a:off x="397632" y="1628800"/>
            <a:ext cx="8278824" cy="4894441"/>
          </a:xfrm>
          <a:prstGeom prst="rect">
            <a:avLst/>
          </a:prstGeom>
        </p:spPr>
      </p:pic>
      <p:sp>
        <p:nvSpPr>
          <p:cNvPr id="5" name="TextBox 4">
            <a:extLst>
              <a:ext uri="{FF2B5EF4-FFF2-40B4-BE49-F238E27FC236}">
                <a16:creationId xmlns:a16="http://schemas.microsoft.com/office/drawing/2014/main" id="{D2A42308-441E-BA42-8D4D-92AFFB086241}"/>
              </a:ext>
            </a:extLst>
          </p:cNvPr>
          <p:cNvSpPr txBox="1"/>
          <p:nvPr/>
        </p:nvSpPr>
        <p:spPr>
          <a:xfrm>
            <a:off x="4853586" y="6440345"/>
            <a:ext cx="4264116" cy="338554"/>
          </a:xfrm>
          <a:prstGeom prst="rect">
            <a:avLst/>
          </a:prstGeom>
          <a:noFill/>
        </p:spPr>
        <p:txBody>
          <a:bodyPr wrap="non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2878677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Forest</a:t>
            </a:r>
            <a:r>
              <a:rPr lang="pt-PT" sz="2000" dirty="0"/>
              <a:t> cover </a:t>
            </a:r>
            <a:r>
              <a:rPr lang="pt-PT" sz="2000" dirty="0" err="1"/>
              <a:t>change</a:t>
            </a:r>
            <a:r>
              <a:rPr lang="pt-PT" sz="2000" dirty="0"/>
              <a:t>:</a:t>
            </a:r>
          </a:p>
          <a:p>
            <a:pPr>
              <a:spcBef>
                <a:spcPct val="20000"/>
              </a:spcBef>
              <a:defRPr/>
            </a:pPr>
            <a:r>
              <a:rPr lang="pt-PT" sz="2000" dirty="0">
                <a:hlinkClick r:id="rId3"/>
              </a:rPr>
              <a:t>http://earthenginepartners.appspot.com/science-2013-global-forest</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4"/>
          <a:srcRect t="6351" b="6013"/>
          <a:stretch/>
        </p:blipFill>
        <p:spPr>
          <a:xfrm>
            <a:off x="936611" y="2708920"/>
            <a:ext cx="7270776" cy="3584176"/>
          </a:xfrm>
          <a:prstGeom prst="rect">
            <a:avLst/>
          </a:prstGeom>
        </p:spPr>
      </p:pic>
    </p:spTree>
    <p:extLst>
      <p:ext uri="{BB962C8B-B14F-4D97-AF65-F5344CB8AC3E}">
        <p14:creationId xmlns:p14="http://schemas.microsoft.com/office/powerpoint/2010/main" val="2458477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a:t>Land Cover: </a:t>
            </a:r>
            <a:r>
              <a:rPr lang="pt-PT" sz="2000" dirty="0">
                <a:hlinkClick r:id="rId3"/>
              </a:rPr>
              <a:t>http://due.esrin.esa.int/page_globcover.php</a:t>
            </a:r>
            <a:r>
              <a:rPr lang="pt-PT" sz="2000" dirty="0"/>
              <a:t> </a:t>
            </a:r>
          </a:p>
          <a:p>
            <a:pPr>
              <a:spcBef>
                <a:spcPct val="20000"/>
              </a:spcBef>
              <a:defRPr/>
            </a:pPr>
            <a:r>
              <a:rPr lang="pt-PT" sz="2000" dirty="0">
                <a:hlinkClick r:id="rId4"/>
              </a:rPr>
              <a:t>https://lpdaac.usgs.gov/dataset_discovery/modis/modis_products_table/mcd12q1</a:t>
            </a:r>
            <a:r>
              <a:rPr lang="pt-PT" sz="2000" dirty="0"/>
              <a:t> </a:t>
            </a:r>
          </a:p>
          <a:p>
            <a:pPr>
              <a:spcBef>
                <a:spcPct val="20000"/>
              </a:spcBef>
              <a:defRPr/>
            </a:pPr>
            <a:endParaRPr lang="en-GB" sz="1600" kern="0" dirty="0">
              <a:latin typeface="+mn-lt"/>
              <a:cs typeface="+mn-cs"/>
            </a:endParaRP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5"/>
          <a:srcRect l="33927" t="30954" r="35266" b="39281"/>
          <a:stretch/>
        </p:blipFill>
        <p:spPr>
          <a:xfrm>
            <a:off x="179512" y="2564904"/>
            <a:ext cx="4904494" cy="2665486"/>
          </a:xfrm>
          <a:prstGeom prst="rect">
            <a:avLst/>
          </a:prstGeom>
        </p:spPr>
      </p:pic>
      <p:pic>
        <p:nvPicPr>
          <p:cNvPr id="3" name="Picture 2"/>
          <p:cNvPicPr>
            <a:picLocks noChangeAspect="1"/>
          </p:cNvPicPr>
          <p:nvPr/>
        </p:nvPicPr>
        <p:blipFill rotWithShape="1">
          <a:blip r:embed="rId6"/>
          <a:srcRect l="54904" t="32166" r="27025" b="14594"/>
          <a:stretch/>
        </p:blipFill>
        <p:spPr>
          <a:xfrm>
            <a:off x="5868145" y="2326086"/>
            <a:ext cx="2664296" cy="4415282"/>
          </a:xfrm>
          <a:prstGeom prst="rect">
            <a:avLst/>
          </a:prstGeom>
        </p:spPr>
      </p:pic>
      <p:sp>
        <p:nvSpPr>
          <p:cNvPr id="4" name="TextBox 3">
            <a:extLst>
              <a:ext uri="{FF2B5EF4-FFF2-40B4-BE49-F238E27FC236}">
                <a16:creationId xmlns:a16="http://schemas.microsoft.com/office/drawing/2014/main" id="{BD1FF466-D62A-BC49-9896-6594864EED14}"/>
              </a:ext>
            </a:extLst>
          </p:cNvPr>
          <p:cNvSpPr txBox="1"/>
          <p:nvPr/>
        </p:nvSpPr>
        <p:spPr>
          <a:xfrm>
            <a:off x="179512" y="5486931"/>
            <a:ext cx="5400603" cy="923330"/>
          </a:xfrm>
          <a:prstGeom prst="rect">
            <a:avLst/>
          </a:prstGeom>
          <a:noFill/>
        </p:spPr>
        <p:txBody>
          <a:bodyPr wrap="square" rtlCol="0">
            <a:spAutoFit/>
          </a:bodyPr>
          <a:lstStyle/>
          <a:p>
            <a:r>
              <a:rPr lang="de-DE" dirty="0" err="1"/>
              <a:t>Very</a:t>
            </a:r>
            <a:r>
              <a:rPr lang="de-DE" dirty="0"/>
              <a:t> rapid </a:t>
            </a:r>
            <a:r>
              <a:rPr lang="de-DE" dirty="0" err="1"/>
              <a:t>field</a:t>
            </a:r>
            <a:r>
              <a:rPr lang="de-DE" dirty="0"/>
              <a:t> at </a:t>
            </a:r>
            <a:r>
              <a:rPr lang="de-DE" dirty="0" err="1"/>
              <a:t>the</a:t>
            </a:r>
            <a:r>
              <a:rPr lang="de-DE" dirty="0"/>
              <a:t> </a:t>
            </a:r>
            <a:r>
              <a:rPr lang="de-DE" dirty="0" err="1"/>
              <a:t>moment</a:t>
            </a:r>
            <a:r>
              <a:rPr lang="de-DE" dirty="0"/>
              <a:t>! </a:t>
            </a:r>
          </a:p>
          <a:p>
            <a:r>
              <a:rPr lang="de-DE" dirty="0"/>
              <a:t>Keep an </a:t>
            </a:r>
            <a:r>
              <a:rPr lang="de-DE" dirty="0" err="1"/>
              <a:t>eye</a:t>
            </a:r>
            <a:r>
              <a:rPr lang="de-DE" dirty="0"/>
              <a:t> out </a:t>
            </a:r>
            <a:r>
              <a:rPr lang="de-DE" dirty="0" err="1"/>
              <a:t>for</a:t>
            </a:r>
            <a:r>
              <a:rPr lang="de-DE" dirty="0"/>
              <a:t> </a:t>
            </a:r>
            <a:r>
              <a:rPr lang="de-DE" dirty="0" err="1"/>
              <a:t>new</a:t>
            </a:r>
            <a:r>
              <a:rPr lang="de-DE" dirty="0"/>
              <a:t> </a:t>
            </a:r>
            <a:r>
              <a:rPr lang="de-DE" dirty="0" err="1"/>
              <a:t>datasets</a:t>
            </a:r>
            <a:endParaRPr lang="de-DE" dirty="0"/>
          </a:p>
          <a:p>
            <a:r>
              <a:rPr lang="de-DE" dirty="0" err="1"/>
              <a:t>Better</a:t>
            </a:r>
            <a:r>
              <a:rPr lang="de-DE" dirty="0"/>
              <a:t> </a:t>
            </a:r>
            <a:r>
              <a:rPr lang="de-DE" dirty="0" err="1"/>
              <a:t>spatial</a:t>
            </a:r>
            <a:r>
              <a:rPr lang="de-DE" dirty="0"/>
              <a:t>, temporal </a:t>
            </a:r>
            <a:r>
              <a:rPr lang="de-DE" dirty="0" err="1"/>
              <a:t>and</a:t>
            </a:r>
            <a:r>
              <a:rPr lang="de-DE" dirty="0"/>
              <a:t> </a:t>
            </a:r>
            <a:r>
              <a:rPr lang="de-DE" dirty="0" err="1"/>
              <a:t>thematic</a:t>
            </a:r>
            <a:r>
              <a:rPr lang="de-DE" dirty="0"/>
              <a:t> </a:t>
            </a:r>
            <a:r>
              <a:rPr lang="de-DE" dirty="0" err="1"/>
              <a:t>resolutions</a:t>
            </a:r>
            <a:endParaRPr lang="de-DE" dirty="0"/>
          </a:p>
        </p:txBody>
      </p:sp>
      <p:sp>
        <p:nvSpPr>
          <p:cNvPr id="5" name="Rectangle 4">
            <a:extLst>
              <a:ext uri="{FF2B5EF4-FFF2-40B4-BE49-F238E27FC236}">
                <a16:creationId xmlns:a16="http://schemas.microsoft.com/office/drawing/2014/main" id="{32388C26-C253-FB42-884A-BCF8C1EEB7CB}"/>
              </a:ext>
            </a:extLst>
          </p:cNvPr>
          <p:cNvSpPr/>
          <p:nvPr/>
        </p:nvSpPr>
        <p:spPr>
          <a:xfrm>
            <a:off x="1455896" y="2266390"/>
            <a:ext cx="3531031" cy="369332"/>
          </a:xfrm>
          <a:prstGeom prst="rect">
            <a:avLst/>
          </a:prstGeom>
        </p:spPr>
        <p:txBody>
          <a:bodyPr wrap="none">
            <a:spAutoFit/>
          </a:bodyPr>
          <a:lstStyle/>
          <a:p>
            <a:r>
              <a:rPr lang="de-DE" dirty="0"/>
              <a:t>https://</a:t>
            </a:r>
            <a:r>
              <a:rPr lang="de-DE" dirty="0" err="1"/>
              <a:t>www.esa</a:t>
            </a:r>
            <a:r>
              <a:rPr lang="de-DE" dirty="0"/>
              <a:t>-landcover-</a:t>
            </a:r>
            <a:r>
              <a:rPr lang="de-DE" dirty="0" err="1"/>
              <a:t>cci.org</a:t>
            </a:r>
            <a:r>
              <a:rPr lang="de-DE" dirty="0"/>
              <a:t>/</a:t>
            </a:r>
          </a:p>
        </p:txBody>
      </p:sp>
    </p:spTree>
    <p:extLst>
      <p:ext uri="{BB962C8B-B14F-4D97-AF65-F5344CB8AC3E}">
        <p14:creationId xmlns:p14="http://schemas.microsoft.com/office/powerpoint/2010/main" val="415301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539552"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Human</a:t>
            </a:r>
            <a:r>
              <a:rPr lang="pt-PT" sz="2000" dirty="0"/>
              <a:t> </a:t>
            </a:r>
            <a:r>
              <a:rPr lang="pt-PT" sz="2000" dirty="0" err="1"/>
              <a:t>population</a:t>
            </a:r>
            <a:r>
              <a:rPr lang="pt-PT" sz="2000" dirty="0"/>
              <a:t> (</a:t>
            </a:r>
            <a:r>
              <a:rPr lang="pt-PT" sz="2000" dirty="0" err="1"/>
              <a:t>national</a:t>
            </a:r>
            <a:r>
              <a:rPr lang="pt-PT" sz="2000" dirty="0"/>
              <a:t> </a:t>
            </a:r>
            <a:r>
              <a:rPr lang="pt-PT" sz="2000" dirty="0" err="1"/>
              <a:t>census</a:t>
            </a:r>
            <a:r>
              <a:rPr lang="pt-PT" sz="2000" dirty="0"/>
              <a:t>): </a:t>
            </a:r>
          </a:p>
          <a:p>
            <a:pPr>
              <a:spcBef>
                <a:spcPct val="20000"/>
              </a:spcBef>
              <a:defRPr/>
            </a:pPr>
            <a:r>
              <a:rPr lang="pt-PT" sz="2000" dirty="0">
                <a:hlinkClick r:id="rId3"/>
              </a:rPr>
              <a:t>http://sedac.ciesin.columbia.edu/data/collection/gpw-v3</a:t>
            </a:r>
            <a:r>
              <a:rPr lang="pt-PT" sz="2000" dirty="0"/>
              <a:t> </a:t>
            </a:r>
            <a:endParaRPr lang="pt-PT" sz="1600" kern="0" dirty="0"/>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0242" name="Picture 2" descr="http://www.ciesin.columbia.edu/data/gpw-v4/gpw-v4-population-count-glob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870" t="5540" r="4540" b="19108"/>
          <a:stretch/>
        </p:blipFill>
        <p:spPr bwMode="auto">
          <a:xfrm>
            <a:off x="1187624" y="2276872"/>
            <a:ext cx="6984776" cy="439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Cattle</a:t>
            </a:r>
            <a:r>
              <a:rPr lang="pt-PT" sz="2000" dirty="0"/>
              <a:t> </a:t>
            </a:r>
            <a:r>
              <a:rPr lang="pt-PT" sz="2000" dirty="0" err="1"/>
              <a:t>density</a:t>
            </a:r>
            <a:r>
              <a:rPr lang="pt-PT" sz="2000" dirty="0"/>
              <a:t> (</a:t>
            </a:r>
            <a:r>
              <a:rPr lang="pt-PT" sz="2000" dirty="0" err="1"/>
              <a:t>try</a:t>
            </a:r>
            <a:r>
              <a:rPr lang="pt-PT" sz="2000" dirty="0"/>
              <a:t> </a:t>
            </a:r>
            <a:r>
              <a:rPr lang="pt-PT" sz="2000" dirty="0" err="1"/>
              <a:t>national</a:t>
            </a:r>
            <a:r>
              <a:rPr lang="pt-PT" sz="2000" dirty="0"/>
              <a:t> </a:t>
            </a:r>
            <a:r>
              <a:rPr lang="pt-PT" sz="2000" dirty="0" err="1"/>
              <a:t>institutes</a:t>
            </a:r>
            <a:r>
              <a:rPr lang="pt-PT" sz="2000" dirty="0"/>
              <a:t> as </a:t>
            </a:r>
            <a:r>
              <a:rPr lang="pt-PT" sz="2000" dirty="0" err="1"/>
              <a:t>well</a:t>
            </a:r>
            <a:r>
              <a:rPr lang="pt-PT" sz="2000" dirty="0"/>
              <a:t>, IBGE in </a:t>
            </a:r>
            <a:r>
              <a:rPr lang="pt-PT" sz="2000" dirty="0" err="1"/>
              <a:t>Brazil</a:t>
            </a:r>
            <a:r>
              <a:rPr lang="pt-PT" sz="2000" dirty="0"/>
              <a:t>):</a:t>
            </a:r>
          </a:p>
          <a:p>
            <a:pPr>
              <a:spcBef>
                <a:spcPct val="20000"/>
              </a:spcBef>
              <a:defRPr/>
            </a:pPr>
            <a:r>
              <a:rPr lang="pt-PT" sz="2000" dirty="0">
                <a:hlinkClick r:id="rId3"/>
              </a:rPr>
              <a:t>http://www.fao.org/ag/againfo/resources/en/glw/GLW_dens.html</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9218" name="Picture 2" descr="http://www.fao.org/ag/againfo/resources/en/glw/Density_maps/cattle_census-20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2423" y="2203575"/>
            <a:ext cx="6179151" cy="45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59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47464" y="159553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Roads</a:t>
            </a:r>
            <a:r>
              <a:rPr lang="pt-PT" sz="1800" dirty="0"/>
              <a:t>: </a:t>
            </a:r>
            <a:r>
              <a:rPr lang="pt-PT" sz="1800" dirty="0">
                <a:hlinkClick r:id="rId3"/>
              </a:rPr>
              <a:t>https://www.openstreetmap.org/</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b="1" kern="0" dirty="0"/>
          </a:p>
          <a:p>
            <a:pPr>
              <a:spcBef>
                <a:spcPct val="20000"/>
              </a:spcBef>
              <a:defRPr/>
            </a:pPr>
            <a:r>
              <a:rPr lang="en-US" b="1" kern="0" dirty="0">
                <a:latin typeface="+mn-lt"/>
                <a:cs typeface="+mn-cs"/>
              </a:rPr>
              <a:t>Lots of citizen science projects showing up.</a:t>
            </a:r>
          </a:p>
        </p:txBody>
      </p:sp>
      <p:pic>
        <p:nvPicPr>
          <p:cNvPr id="11266" name="Picture 2" descr="http://files.geomajas.org/maven/trunk/geomajas/geomajas-layer-openstreetmap-documentation/html/images/OpenStreet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53" y="2204864"/>
            <a:ext cx="5724053" cy="35689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seshagiriprabhu.files.wordpress.com/2013/07/os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704" y="5583411"/>
            <a:ext cx="3443536" cy="120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62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Climate</a:t>
            </a:r>
            <a:r>
              <a:rPr lang="pt-PT" sz="1800" dirty="0"/>
              <a:t> data: </a:t>
            </a:r>
            <a:r>
              <a:rPr lang="pt-PT" sz="1800" dirty="0">
                <a:hlinkClick r:id="rId3"/>
              </a:rPr>
              <a:t>http://www.worldclim.org/</a:t>
            </a:r>
            <a:r>
              <a:rPr lang="pt-PT" sz="1800" dirty="0"/>
              <a:t>, ISI-MIP, CHELSA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2290" name="Picture 2" descr="http://archive.sciencewatch.com/sciencewatch/ana/st/climate/09decSTClimHijmF1X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492896"/>
            <a:ext cx="7693162"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4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Protected</a:t>
            </a:r>
            <a:r>
              <a:rPr lang="pt-PT" sz="1800" dirty="0"/>
              <a:t> </a:t>
            </a:r>
            <a:r>
              <a:rPr lang="pt-PT" sz="1800" dirty="0" err="1"/>
              <a:t>Areas</a:t>
            </a:r>
            <a:r>
              <a:rPr lang="pt-PT" sz="1800" dirty="0"/>
              <a:t>: </a:t>
            </a:r>
            <a:r>
              <a:rPr lang="pt-PT" sz="1800" dirty="0">
                <a:hlinkClick r:id="rId3"/>
              </a:rPr>
              <a:t>http://www.protectedplanet.net/</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3316" name="Picture 4" descr="https://motherjones.com/files/images/protected_planet.previe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46" y="2132856"/>
            <a:ext cx="821986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7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normAutofit/>
          </a:bodyPr>
          <a:lstStyle/>
          <a:p>
            <a:r>
              <a:rPr lang="en-US" sz="4000" dirty="0"/>
              <a:t>Global land use and land cover change (LULCC)</a:t>
            </a:r>
          </a:p>
        </p:txBody>
      </p:sp>
      <p:sp>
        <p:nvSpPr>
          <p:cNvPr id="3" name="Content Placeholder 2"/>
          <p:cNvSpPr>
            <a:spLocks noGrp="1"/>
          </p:cNvSpPr>
          <p:nvPr>
            <p:ph idx="1"/>
          </p:nvPr>
        </p:nvSpPr>
        <p:spPr>
          <a:xfrm>
            <a:off x="628650" y="1825625"/>
            <a:ext cx="5314950" cy="4351338"/>
          </a:xfrm>
        </p:spPr>
        <p:txBody>
          <a:bodyPr>
            <a:normAutofit/>
          </a:bodyPr>
          <a:lstStyle/>
          <a:p>
            <a:r>
              <a:rPr lang="en-US" sz="1800" dirty="0"/>
              <a:t>Driven by rapid human population growth and demand for agricultural and forestry products; </a:t>
            </a:r>
          </a:p>
          <a:p>
            <a:endParaRPr lang="en-US" sz="1800" dirty="0"/>
          </a:p>
          <a:p>
            <a:r>
              <a:rPr lang="en-US" sz="1800" dirty="0"/>
              <a:t>Second largest source of anthropogenic carbon emissions </a:t>
            </a:r>
            <a:r>
              <a:rPr lang="en-US" sz="1400" dirty="0"/>
              <a:t>(van der </a:t>
            </a:r>
            <a:r>
              <a:rPr lang="en-US" sz="1400" dirty="0" err="1"/>
              <a:t>Werf</a:t>
            </a:r>
            <a:r>
              <a:rPr lang="en-US" sz="1400" dirty="0"/>
              <a:t> et al. 2009 Nature </a:t>
            </a:r>
            <a:r>
              <a:rPr lang="en-US" sz="1400" dirty="0" err="1"/>
              <a:t>Geosci</a:t>
            </a:r>
            <a:r>
              <a:rPr lang="en-US" sz="1400" dirty="0"/>
              <a:t>.)</a:t>
            </a:r>
            <a:r>
              <a:rPr lang="en-US" sz="1600" dirty="0"/>
              <a:t>; </a:t>
            </a:r>
          </a:p>
          <a:p>
            <a:endParaRPr lang="en-US" sz="1800" dirty="0"/>
          </a:p>
          <a:p>
            <a:r>
              <a:rPr lang="en-US" sz="1800" dirty="0"/>
              <a:t>High temporal and spatial variability in land use and land cover change patterns and rates. </a:t>
            </a:r>
          </a:p>
          <a:p>
            <a:endParaRPr lang="en-US" sz="2000" dirty="0"/>
          </a:p>
        </p:txBody>
      </p:sp>
      <p:pic>
        <p:nvPicPr>
          <p:cNvPr id="6" name="Picture 5"/>
          <p:cNvPicPr>
            <a:picLocks noChangeAspect="1"/>
          </p:cNvPicPr>
          <p:nvPr/>
        </p:nvPicPr>
        <p:blipFill>
          <a:blip r:embed="rId2"/>
          <a:stretch>
            <a:fillRect/>
          </a:stretch>
        </p:blipFill>
        <p:spPr>
          <a:xfrm>
            <a:off x="6093228" y="1357681"/>
            <a:ext cx="2652585" cy="2769409"/>
          </a:xfrm>
          <a:prstGeom prst="rect">
            <a:avLst/>
          </a:prstGeom>
        </p:spPr>
      </p:pic>
      <p:sp>
        <p:nvSpPr>
          <p:cNvPr id="7" name="TextBox 6"/>
          <p:cNvSpPr txBox="1"/>
          <p:nvPr/>
        </p:nvSpPr>
        <p:spPr>
          <a:xfrm>
            <a:off x="6544993" y="4023220"/>
            <a:ext cx="1873846" cy="276999"/>
          </a:xfrm>
          <a:prstGeom prst="rect">
            <a:avLst/>
          </a:prstGeom>
          <a:noFill/>
        </p:spPr>
        <p:txBody>
          <a:bodyPr wrap="none" rtlCol="0">
            <a:spAutoFit/>
          </a:bodyPr>
          <a:lstStyle/>
          <a:p>
            <a:r>
              <a:rPr lang="en-US" sz="1200" dirty="0"/>
              <a:t>Maxwell et al. 2016 Nature</a:t>
            </a:r>
          </a:p>
        </p:txBody>
      </p:sp>
      <p:sp>
        <p:nvSpPr>
          <p:cNvPr id="8" name="TextBox 7"/>
          <p:cNvSpPr txBox="1"/>
          <p:nvPr/>
        </p:nvSpPr>
        <p:spPr>
          <a:xfrm>
            <a:off x="1875719" y="6408306"/>
            <a:ext cx="1716688" cy="276999"/>
          </a:xfrm>
          <a:prstGeom prst="rect">
            <a:avLst/>
          </a:prstGeom>
          <a:noFill/>
        </p:spPr>
        <p:txBody>
          <a:bodyPr wrap="none" rtlCol="0">
            <a:spAutoFit/>
          </a:bodyPr>
          <a:lstStyle/>
          <a:p>
            <a:r>
              <a:rPr lang="en-US" sz="1200" dirty="0"/>
              <a:t>Foley et al. 2005 Science</a:t>
            </a:r>
          </a:p>
        </p:txBody>
      </p:sp>
      <p:pic>
        <p:nvPicPr>
          <p:cNvPr id="9" name="Picture 8"/>
          <p:cNvPicPr>
            <a:picLocks noChangeAspect="1"/>
          </p:cNvPicPr>
          <p:nvPr/>
        </p:nvPicPr>
        <p:blipFill>
          <a:blip r:embed="rId3"/>
          <a:stretch>
            <a:fillRect/>
          </a:stretch>
        </p:blipFill>
        <p:spPr>
          <a:xfrm>
            <a:off x="108065" y="4651578"/>
            <a:ext cx="4954385" cy="1578500"/>
          </a:xfrm>
          <a:prstGeom prst="rect">
            <a:avLst/>
          </a:prstGeom>
        </p:spPr>
      </p:pic>
      <p:pic>
        <p:nvPicPr>
          <p:cNvPr id="10" name="Picture 9"/>
          <p:cNvPicPr>
            <a:picLocks noChangeAspect="1"/>
          </p:cNvPicPr>
          <p:nvPr/>
        </p:nvPicPr>
        <p:blipFill rotWithShape="1">
          <a:blip r:embed="rId4"/>
          <a:srcRect l="2028" t="1552" r="974" b="3353"/>
          <a:stretch/>
        </p:blipFill>
        <p:spPr>
          <a:xfrm>
            <a:off x="6093228" y="4473350"/>
            <a:ext cx="2984269" cy="1934956"/>
          </a:xfrm>
          <a:prstGeom prst="rect">
            <a:avLst/>
          </a:prstGeom>
        </p:spPr>
      </p:pic>
      <p:sp>
        <p:nvSpPr>
          <p:cNvPr id="11" name="TextBox 10"/>
          <p:cNvSpPr txBox="1"/>
          <p:nvPr/>
        </p:nvSpPr>
        <p:spPr>
          <a:xfrm>
            <a:off x="6544993" y="6450421"/>
            <a:ext cx="1608325" cy="276999"/>
          </a:xfrm>
          <a:prstGeom prst="rect">
            <a:avLst/>
          </a:prstGeom>
          <a:noFill/>
        </p:spPr>
        <p:txBody>
          <a:bodyPr wrap="none" rtlCol="0">
            <a:spAutoFit/>
          </a:bodyPr>
          <a:lstStyle/>
          <a:p>
            <a:r>
              <a:rPr lang="en-US" sz="1200" dirty="0"/>
              <a:t>Gibbs et al. 2010 PNAS</a:t>
            </a:r>
          </a:p>
        </p:txBody>
      </p:sp>
      <p:pic>
        <p:nvPicPr>
          <p:cNvPr id="4" name="Picture 3"/>
          <p:cNvPicPr>
            <a:picLocks noChangeAspect="1"/>
          </p:cNvPicPr>
          <p:nvPr/>
        </p:nvPicPr>
        <p:blipFill>
          <a:blip r:embed="rId5"/>
          <a:stretch>
            <a:fillRect/>
          </a:stretch>
        </p:blipFill>
        <p:spPr>
          <a:xfrm>
            <a:off x="200030" y="4490288"/>
            <a:ext cx="4770454" cy="1918018"/>
          </a:xfrm>
          <a:prstGeom prst="rect">
            <a:avLst/>
          </a:prstGeom>
        </p:spPr>
      </p:pic>
    </p:spTree>
    <p:extLst>
      <p:ext uri="{BB962C8B-B14F-4D97-AF65-F5344CB8AC3E}">
        <p14:creationId xmlns:p14="http://schemas.microsoft.com/office/powerpoint/2010/main" val="84501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4248472"/>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Among</a:t>
            </a:r>
            <a:r>
              <a:rPr lang="pt-PT" sz="1800" dirty="0"/>
              <a:t> </a:t>
            </a:r>
            <a:r>
              <a:rPr lang="pt-PT" sz="1800" dirty="0" err="1"/>
              <a:t>many</a:t>
            </a:r>
            <a:r>
              <a:rPr lang="pt-PT" sz="1800" dirty="0"/>
              <a:t> </a:t>
            </a:r>
            <a:r>
              <a:rPr lang="pt-PT" sz="1800" dirty="0" err="1"/>
              <a:t>others</a:t>
            </a:r>
            <a:r>
              <a:rPr lang="pt-PT" sz="1800" dirty="0"/>
              <a:t> </a:t>
            </a:r>
            <a:r>
              <a:rPr lang="pt-PT" sz="1800" dirty="0" err="1"/>
              <a:t>such</a:t>
            </a:r>
            <a:r>
              <a:rPr lang="pt-PT" sz="1800" dirty="0"/>
              <a:t> as...</a:t>
            </a:r>
          </a:p>
          <a:p>
            <a:pPr marL="285750" indent="-285750">
              <a:spcBef>
                <a:spcPct val="20000"/>
              </a:spcBef>
              <a:buFont typeface="Arial" panose="020B0604020202020204" pitchFamily="34" charset="0"/>
              <a:buChar char="•"/>
              <a:defRPr/>
            </a:pPr>
            <a:endParaRPr lang="pt-PT" sz="1800" dirty="0"/>
          </a:p>
          <a:p>
            <a:pPr marL="285750" indent="-285750">
              <a:spcBef>
                <a:spcPct val="20000"/>
              </a:spcBef>
              <a:buFont typeface="Arial" panose="020B0604020202020204" pitchFamily="34" charset="0"/>
              <a:buChar char="•"/>
              <a:defRPr/>
            </a:pPr>
            <a:r>
              <a:rPr lang="pt-PT" sz="1800" dirty="0" err="1"/>
              <a:t>Rivers</a:t>
            </a:r>
            <a:r>
              <a:rPr lang="pt-PT" sz="1800" dirty="0"/>
              <a:t>: </a:t>
            </a:r>
            <a:r>
              <a:rPr lang="pt-PT" sz="1800" dirty="0">
                <a:hlinkClick r:id="rId3"/>
              </a:rPr>
              <a:t>http://www.diva-gis.org/gdata</a:t>
            </a:r>
            <a:r>
              <a:rPr lang="pt-PT" sz="1800" dirty="0"/>
              <a:t> </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err="1"/>
              <a:t>National</a:t>
            </a:r>
            <a:r>
              <a:rPr lang="pt-PT" sz="1800" dirty="0"/>
              <a:t> </a:t>
            </a:r>
            <a:r>
              <a:rPr lang="pt-PT" sz="1800" dirty="0" err="1"/>
              <a:t>Statistics</a:t>
            </a:r>
            <a:r>
              <a:rPr lang="pt-PT" sz="1800" dirty="0"/>
              <a:t> </a:t>
            </a:r>
            <a:r>
              <a:rPr lang="pt-PT" sz="1800" dirty="0" err="1"/>
              <a:t>Institutes</a:t>
            </a:r>
            <a:r>
              <a:rPr lang="pt-PT" sz="1800" dirty="0"/>
              <a:t> (tabular data </a:t>
            </a:r>
            <a:r>
              <a:rPr lang="pt-PT" sz="1800" dirty="0" err="1"/>
              <a:t>that</a:t>
            </a:r>
            <a:r>
              <a:rPr lang="pt-PT" sz="1800" dirty="0"/>
              <a:t> </a:t>
            </a:r>
            <a:r>
              <a:rPr lang="pt-PT" sz="1800" dirty="0" err="1"/>
              <a:t>you</a:t>
            </a:r>
            <a:r>
              <a:rPr lang="pt-PT" sz="1800" dirty="0"/>
              <a:t> can combine </a:t>
            </a:r>
            <a:r>
              <a:rPr lang="pt-PT" sz="1800" dirty="0" err="1"/>
              <a:t>with</a:t>
            </a:r>
            <a:r>
              <a:rPr lang="pt-PT" sz="1800" dirty="0"/>
              <a:t> a </a:t>
            </a:r>
            <a:r>
              <a:rPr lang="pt-PT" sz="1800" dirty="0" err="1"/>
              <a:t>spatial</a:t>
            </a:r>
            <a:r>
              <a:rPr lang="pt-PT" sz="1800" dirty="0"/>
              <a:t> </a:t>
            </a:r>
            <a:r>
              <a:rPr lang="pt-PT" sz="1800" dirty="0" err="1"/>
              <a:t>layer</a:t>
            </a:r>
            <a:r>
              <a:rPr lang="pt-PT" sz="1800" dirty="0"/>
              <a:t> </a:t>
            </a:r>
            <a:r>
              <a:rPr lang="pt-PT" sz="1800" dirty="0" err="1"/>
              <a:t>of</a:t>
            </a:r>
            <a:r>
              <a:rPr lang="pt-PT" sz="1800" dirty="0"/>
              <a:t> </a:t>
            </a:r>
            <a:r>
              <a:rPr lang="pt-PT" sz="1800" dirty="0" err="1"/>
              <a:t>administrative</a:t>
            </a:r>
            <a:r>
              <a:rPr lang="pt-PT" sz="1800" dirty="0"/>
              <a:t> </a:t>
            </a:r>
            <a:r>
              <a:rPr lang="pt-PT" sz="1800" dirty="0" err="1"/>
              <a:t>boundaries</a:t>
            </a:r>
            <a:r>
              <a:rPr lang="pt-PT" sz="1800" dirty="0"/>
              <a:t> </a:t>
            </a:r>
            <a:r>
              <a:rPr lang="pt-PT" sz="1800" dirty="0" err="1"/>
              <a:t>using</a:t>
            </a:r>
            <a:r>
              <a:rPr lang="pt-PT" sz="1800" dirty="0"/>
              <a:t> QGIS </a:t>
            </a:r>
            <a:r>
              <a:rPr lang="pt-PT" sz="1800" dirty="0" err="1"/>
              <a:t>or</a:t>
            </a:r>
            <a:r>
              <a:rPr lang="pt-PT" sz="1800" dirty="0"/>
              <a:t> </a:t>
            </a:r>
            <a:r>
              <a:rPr lang="pt-PT" sz="1800" dirty="0" err="1"/>
              <a:t>ArcGIS</a:t>
            </a:r>
            <a:r>
              <a:rPr lang="pt-PT" sz="1800" dirty="0"/>
              <a:t>)</a:t>
            </a:r>
          </a:p>
          <a:p>
            <a:pPr marL="742950" lvl="1" indent="-285750">
              <a:spcBef>
                <a:spcPct val="20000"/>
              </a:spcBef>
              <a:buFont typeface="Arial" panose="020B0604020202020204" pitchFamily="34" charset="0"/>
              <a:buChar char="•"/>
              <a:defRPr/>
            </a:pPr>
            <a:r>
              <a:rPr lang="pt-PT" sz="1800" dirty="0"/>
              <a:t>GDP</a:t>
            </a:r>
          </a:p>
          <a:p>
            <a:pPr marL="742950" lvl="1" indent="-285750">
              <a:spcBef>
                <a:spcPct val="20000"/>
              </a:spcBef>
              <a:buFont typeface="Arial" panose="020B0604020202020204" pitchFamily="34" charset="0"/>
              <a:buChar char="•"/>
              <a:defRPr/>
            </a:pPr>
            <a:r>
              <a:rPr lang="pt-PT" sz="1800" dirty="0" err="1"/>
              <a:t>Agricultural</a:t>
            </a:r>
            <a:r>
              <a:rPr lang="pt-PT" sz="1800" dirty="0"/>
              <a:t> </a:t>
            </a:r>
            <a:r>
              <a:rPr lang="pt-PT" sz="1800" dirty="0" err="1"/>
              <a:t>production</a:t>
            </a:r>
            <a:endParaRPr lang="pt-PT" sz="1800" dirty="0"/>
          </a:p>
          <a:p>
            <a:pPr marL="742950" lvl="1" indent="-285750">
              <a:spcBef>
                <a:spcPct val="20000"/>
              </a:spcBef>
              <a:buFont typeface="Arial" panose="020B0604020202020204" pitchFamily="34" charset="0"/>
              <a:buChar char="•"/>
              <a:defRPr/>
            </a:pPr>
            <a:r>
              <a:rPr lang="pt-PT" sz="1800" dirty="0" err="1"/>
              <a:t>Employment</a:t>
            </a:r>
            <a:endParaRPr lang="pt-PT" sz="1800" dirty="0"/>
          </a:p>
          <a:p>
            <a:pPr marL="742950" lvl="1" indent="-285750">
              <a:spcBef>
                <a:spcPct val="20000"/>
              </a:spcBef>
              <a:buFont typeface="Arial" panose="020B0604020202020204" pitchFamily="34" charset="0"/>
              <a:buChar char="•"/>
              <a:defRPr/>
            </a:pPr>
            <a:r>
              <a:rPr lang="pt-PT" sz="1800" dirty="0" err="1"/>
              <a:t>Education</a:t>
            </a:r>
            <a:endParaRPr lang="pt-PT" sz="1800" dirty="0"/>
          </a:p>
          <a:p>
            <a:pPr marL="742950" lvl="1" indent="-285750">
              <a:spcBef>
                <a:spcPct val="20000"/>
              </a:spcBef>
              <a:buFont typeface="Arial" panose="020B0604020202020204" pitchFamily="34" charset="0"/>
              <a:buChar char="•"/>
              <a:defRPr/>
            </a:pPr>
            <a:r>
              <a:rPr lang="pt-PT" sz="1800" dirty="0" err="1"/>
              <a:t>Industry</a:t>
            </a:r>
            <a:endParaRPr lang="pt-PT" sz="1800" dirty="0"/>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a:t>Etc.</a:t>
            </a:r>
          </a:p>
          <a:p>
            <a:pPr algn="ctr">
              <a:spcBef>
                <a:spcPct val="20000"/>
              </a:spcBef>
              <a:defRPr/>
            </a:pPr>
            <a:r>
              <a:rPr lang="en-GB" kern="0" dirty="0">
                <a:solidFill>
                  <a:schemeClr val="tx2">
                    <a:lumMod val="60000"/>
                    <a:lumOff val="40000"/>
                  </a:schemeClr>
                </a:solidFill>
                <a:latin typeface="+mn-lt"/>
                <a:cs typeface="+mn-cs"/>
              </a:rPr>
              <a:t>I got the data, now what? </a:t>
            </a:r>
          </a:p>
        </p:txBody>
      </p:sp>
    </p:spTree>
    <p:extLst>
      <p:ext uri="{BB962C8B-B14F-4D97-AF65-F5344CB8AC3E}">
        <p14:creationId xmlns:p14="http://schemas.microsoft.com/office/powerpoint/2010/main" val="4189712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B21A-B564-F142-AB45-918C7A82708F}"/>
              </a:ext>
            </a:extLst>
          </p:cNvPr>
          <p:cNvSpPr>
            <a:spLocks noGrp="1"/>
          </p:cNvSpPr>
          <p:nvPr>
            <p:ph type="title"/>
          </p:nvPr>
        </p:nvSpPr>
        <p:spPr/>
        <p:txBody>
          <a:bodyPr>
            <a:noAutofit/>
          </a:bodyPr>
          <a:lstStyle/>
          <a:p>
            <a:r>
              <a:rPr lang="pt-PT" sz="4000" b="1" kern="0" dirty="0" err="1"/>
              <a:t>Two</a:t>
            </a:r>
            <a:r>
              <a:rPr lang="pt-PT" sz="4000" b="1" kern="0" dirty="0"/>
              <a:t> </a:t>
            </a:r>
            <a:r>
              <a:rPr lang="pt-PT" sz="4000" b="1" kern="0" dirty="0" err="1"/>
              <a:t>key</a:t>
            </a:r>
            <a:r>
              <a:rPr lang="pt-PT" sz="4000" b="1" kern="0" dirty="0"/>
              <a:t> </a:t>
            </a:r>
            <a:r>
              <a:rPr lang="pt-PT" sz="4000" b="1" kern="0" dirty="0" err="1"/>
              <a:t>aspects</a:t>
            </a:r>
            <a:r>
              <a:rPr lang="pt-PT" sz="4000" b="1" kern="0" dirty="0"/>
              <a:t> </a:t>
            </a:r>
            <a:r>
              <a:rPr lang="pt-PT" sz="4000" b="1" kern="0" dirty="0" err="1"/>
              <a:t>being</a:t>
            </a:r>
            <a:r>
              <a:rPr lang="pt-PT" sz="4000" b="1" kern="0" dirty="0"/>
              <a:t> </a:t>
            </a:r>
            <a:r>
              <a:rPr lang="pt-PT" sz="4000" b="1" kern="0" dirty="0" err="1"/>
              <a:t>modeled</a:t>
            </a:r>
            <a:endParaRPr lang="de-DE" sz="1600" dirty="0"/>
          </a:p>
        </p:txBody>
      </p:sp>
      <p:sp>
        <p:nvSpPr>
          <p:cNvPr id="4" name="Rectangle 3">
            <a:extLst>
              <a:ext uri="{FF2B5EF4-FFF2-40B4-BE49-F238E27FC236}">
                <a16:creationId xmlns:a16="http://schemas.microsoft.com/office/drawing/2014/main" id="{72142DEF-3E68-1145-9775-D7D71BE05373}"/>
              </a:ext>
            </a:extLst>
          </p:cNvPr>
          <p:cNvSpPr txBox="1">
            <a:spLocks noChangeArrowheads="1"/>
          </p:cNvSpPr>
          <p:nvPr/>
        </p:nvSpPr>
        <p:spPr bwMode="auto">
          <a:xfrm>
            <a:off x="395537" y="1700212"/>
            <a:ext cx="8424936" cy="3096939"/>
          </a:xfrm>
          <a:prstGeom prst="rect">
            <a:avLst/>
          </a:prstGeom>
          <a:noFill/>
          <a:ln w="9525">
            <a:noFill/>
            <a:miter lim="800000"/>
            <a:headEnd/>
            <a:tailEnd/>
          </a:ln>
        </p:spPr>
        <p:txBody>
          <a:bodyPr lIns="0" tIns="0" rIns="0" bIns="0"/>
          <a:lstStyle/>
          <a:p>
            <a:pPr>
              <a:spcBef>
                <a:spcPct val="20000"/>
              </a:spcBef>
              <a:defRPr/>
            </a:pPr>
            <a:endParaRPr lang="pt-PT" sz="2000" b="1" kern="0" dirty="0">
              <a:latin typeface="+mn-lt"/>
              <a:cs typeface="+mn-cs"/>
            </a:endParaRPr>
          </a:p>
          <a:p>
            <a:pPr marL="285750" indent="-285750">
              <a:spcBef>
                <a:spcPct val="20000"/>
              </a:spcBef>
              <a:buFont typeface="Arial" panose="020B0604020202020204" pitchFamily="34" charset="0"/>
              <a:buChar char="•"/>
              <a:defRPr/>
            </a:pPr>
            <a:r>
              <a:rPr lang="pt-PT" sz="2000" dirty="0" err="1"/>
              <a:t>The</a:t>
            </a:r>
            <a:r>
              <a:rPr lang="pt-PT" sz="2000" dirty="0"/>
              <a:t> rate </a:t>
            </a:r>
            <a:r>
              <a:rPr lang="pt-PT" sz="2000" dirty="0" err="1"/>
              <a:t>of</a:t>
            </a:r>
            <a:r>
              <a:rPr lang="pt-PT" sz="2000" dirty="0"/>
              <a:t> </a:t>
            </a:r>
            <a:r>
              <a:rPr lang="pt-PT" sz="2000" dirty="0" err="1"/>
              <a:t>change</a:t>
            </a:r>
            <a:r>
              <a:rPr lang="pt-PT" sz="2000" dirty="0"/>
              <a:t> (</a:t>
            </a:r>
            <a:r>
              <a:rPr lang="pt-PT" sz="2000" dirty="0" err="1"/>
              <a:t>how</a:t>
            </a:r>
            <a:r>
              <a:rPr lang="pt-PT" sz="2000" dirty="0"/>
              <a:t> </a:t>
            </a:r>
            <a:r>
              <a:rPr lang="pt-PT" sz="2000" dirty="0" err="1"/>
              <a:t>much</a:t>
            </a:r>
            <a:r>
              <a:rPr lang="pt-PT" sz="2000" dirty="0"/>
              <a:t>?) – determine </a:t>
            </a:r>
            <a:r>
              <a:rPr lang="pt-PT" sz="2000" dirty="0" err="1"/>
              <a:t>the</a:t>
            </a:r>
            <a:r>
              <a:rPr lang="pt-PT" sz="2000" dirty="0"/>
              <a:t> </a:t>
            </a:r>
            <a:r>
              <a:rPr lang="pt-PT" sz="2000" dirty="0" err="1"/>
              <a:t>area</a:t>
            </a:r>
            <a:r>
              <a:rPr lang="pt-PT" sz="2000" dirty="0"/>
              <a:t> (</a:t>
            </a:r>
            <a:r>
              <a:rPr lang="pt-PT" sz="2000" dirty="0" err="1"/>
              <a:t>or</a:t>
            </a:r>
            <a:r>
              <a:rPr lang="pt-PT" sz="2000" dirty="0"/>
              <a:t> </a:t>
            </a:r>
            <a:r>
              <a:rPr lang="pt-PT" sz="2000" dirty="0" err="1"/>
              <a:t>number</a:t>
            </a:r>
            <a:r>
              <a:rPr lang="pt-PT" sz="2000" dirty="0"/>
              <a:t> </a:t>
            </a:r>
            <a:r>
              <a:rPr lang="pt-PT" sz="2000" dirty="0" err="1"/>
              <a:t>of</a:t>
            </a:r>
            <a:r>
              <a:rPr lang="pt-PT" sz="2000" dirty="0"/>
              <a:t> pixels) </a:t>
            </a:r>
            <a:r>
              <a:rPr lang="pt-PT" sz="2000" dirty="0" err="1"/>
              <a:t>that</a:t>
            </a:r>
            <a:r>
              <a:rPr lang="pt-PT" sz="2000" dirty="0"/>
              <a:t> </a:t>
            </a:r>
            <a:r>
              <a:rPr lang="pt-PT" sz="2000" dirty="0" err="1"/>
              <a:t>will</a:t>
            </a:r>
            <a:r>
              <a:rPr lang="pt-PT" sz="2000" dirty="0"/>
              <a:t> </a:t>
            </a:r>
            <a:r>
              <a:rPr lang="pt-PT" sz="2000" dirty="0" err="1"/>
              <a:t>change</a:t>
            </a:r>
            <a:r>
              <a:rPr lang="pt-PT" sz="2000" dirty="0"/>
              <a:t> </a:t>
            </a:r>
            <a:r>
              <a:rPr lang="pt-PT" sz="2000" dirty="0" err="1"/>
              <a:t>from</a:t>
            </a:r>
            <a:r>
              <a:rPr lang="pt-PT" sz="2000" dirty="0"/>
              <a:t> </a:t>
            </a:r>
            <a:r>
              <a:rPr lang="pt-PT" sz="2000" dirty="0" err="1"/>
              <a:t>one</a:t>
            </a:r>
            <a:r>
              <a:rPr lang="pt-PT" sz="2000" dirty="0"/>
              <a:t> </a:t>
            </a:r>
            <a:r>
              <a:rPr lang="pt-PT" sz="2000" dirty="0" err="1"/>
              <a:t>land</a:t>
            </a:r>
            <a:r>
              <a:rPr lang="pt-PT" sz="2000" dirty="0"/>
              <a:t> cover to </a:t>
            </a:r>
            <a:r>
              <a:rPr lang="pt-PT" sz="2000" dirty="0" err="1"/>
              <a:t>another</a:t>
            </a:r>
            <a:r>
              <a:rPr lang="pt-PT" sz="2000" dirty="0"/>
              <a:t>; </a:t>
            </a:r>
          </a:p>
          <a:p>
            <a:pPr>
              <a:spcBef>
                <a:spcPct val="20000"/>
              </a:spcBef>
              <a:defRPr/>
            </a:pPr>
            <a:endParaRPr lang="pt-PT" sz="2000" dirty="0"/>
          </a:p>
          <a:p>
            <a:pPr marL="285750" indent="-285750">
              <a:spcBef>
                <a:spcPct val="20000"/>
              </a:spcBef>
              <a:buFont typeface="Arial" panose="020B0604020202020204" pitchFamily="34" charset="0"/>
              <a:buChar char="•"/>
              <a:defRPr/>
            </a:pPr>
            <a:r>
              <a:rPr lang="pt-PT" sz="2000" dirty="0" err="1"/>
              <a:t>The</a:t>
            </a:r>
            <a:r>
              <a:rPr lang="pt-PT" sz="2000" dirty="0"/>
              <a:t> </a:t>
            </a:r>
            <a:r>
              <a:rPr lang="pt-PT" sz="2000" dirty="0" err="1"/>
              <a:t>location</a:t>
            </a:r>
            <a:r>
              <a:rPr lang="pt-PT" sz="2000" dirty="0"/>
              <a:t> </a:t>
            </a:r>
            <a:r>
              <a:rPr lang="pt-PT" sz="2000" dirty="0" err="1"/>
              <a:t>of</a:t>
            </a:r>
            <a:r>
              <a:rPr lang="pt-PT" sz="2000" dirty="0"/>
              <a:t> </a:t>
            </a:r>
            <a:r>
              <a:rPr lang="pt-PT" sz="2000" dirty="0" err="1"/>
              <a:t>change</a:t>
            </a:r>
            <a:r>
              <a:rPr lang="pt-PT" sz="2000" dirty="0"/>
              <a:t> (</a:t>
            </a:r>
            <a:r>
              <a:rPr lang="pt-PT" sz="2000" dirty="0" err="1"/>
              <a:t>where</a:t>
            </a:r>
            <a:r>
              <a:rPr lang="pt-PT" sz="2000" dirty="0"/>
              <a:t>?) – </a:t>
            </a:r>
            <a:r>
              <a:rPr lang="pt-PT" sz="2000" dirty="0" err="1"/>
              <a:t>suggest</a:t>
            </a:r>
            <a:r>
              <a:rPr lang="pt-PT" sz="2000" dirty="0"/>
              <a:t> </a:t>
            </a:r>
            <a:r>
              <a:rPr lang="pt-PT" sz="2000" dirty="0" err="1"/>
              <a:t>where</a:t>
            </a:r>
            <a:r>
              <a:rPr lang="pt-PT" sz="2000" dirty="0"/>
              <a:t> </a:t>
            </a:r>
            <a:r>
              <a:rPr lang="pt-PT" sz="2000" dirty="0" err="1"/>
              <a:t>the</a:t>
            </a:r>
            <a:r>
              <a:rPr lang="pt-PT" sz="2000" dirty="0"/>
              <a:t> </a:t>
            </a:r>
            <a:r>
              <a:rPr lang="pt-PT" sz="2000" dirty="0" err="1"/>
              <a:t>estimated</a:t>
            </a:r>
            <a:r>
              <a:rPr lang="pt-PT" sz="2000" dirty="0"/>
              <a:t> </a:t>
            </a:r>
            <a:r>
              <a:rPr lang="pt-PT" sz="2000" dirty="0" err="1"/>
              <a:t>change</a:t>
            </a:r>
            <a:r>
              <a:rPr lang="pt-PT" sz="2000" dirty="0"/>
              <a:t> </a:t>
            </a:r>
            <a:r>
              <a:rPr lang="pt-PT" sz="2000" dirty="0" err="1"/>
              <a:t>will</a:t>
            </a:r>
            <a:r>
              <a:rPr lang="pt-PT" sz="2000" dirty="0"/>
              <a:t> </a:t>
            </a:r>
            <a:r>
              <a:rPr lang="pt-PT" sz="2000" dirty="0" err="1"/>
              <a:t>occur</a:t>
            </a:r>
            <a:r>
              <a:rPr lang="pt-PT" sz="2000" dirty="0"/>
              <a:t> in </a:t>
            </a:r>
            <a:r>
              <a:rPr lang="pt-PT" sz="2000" dirty="0" err="1"/>
              <a:t>the</a:t>
            </a:r>
            <a:r>
              <a:rPr lang="pt-PT" sz="2000" dirty="0"/>
              <a:t> </a:t>
            </a:r>
            <a:r>
              <a:rPr lang="pt-PT" sz="2000" dirty="0" err="1"/>
              <a:t>landscape</a:t>
            </a:r>
            <a:r>
              <a:rPr lang="pt-PT" sz="2000" dirty="0"/>
              <a:t>;</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
        <p:nvSpPr>
          <p:cNvPr id="5" name="Rounded Rectangle 4">
            <a:extLst>
              <a:ext uri="{FF2B5EF4-FFF2-40B4-BE49-F238E27FC236}">
                <a16:creationId xmlns:a16="http://schemas.microsoft.com/office/drawing/2014/main" id="{FB3108D0-982F-6746-8207-074735F8627E}"/>
              </a:ext>
            </a:extLst>
          </p:cNvPr>
          <p:cNvSpPr/>
          <p:nvPr/>
        </p:nvSpPr>
        <p:spPr>
          <a:xfrm>
            <a:off x="1043608" y="5229201"/>
            <a:ext cx="2839815"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Demand (economic drivers)</a:t>
            </a:r>
          </a:p>
        </p:txBody>
      </p:sp>
      <p:sp>
        <p:nvSpPr>
          <p:cNvPr id="6" name="Rounded Rectangle 5">
            <a:extLst>
              <a:ext uri="{FF2B5EF4-FFF2-40B4-BE49-F238E27FC236}">
                <a16:creationId xmlns:a16="http://schemas.microsoft.com/office/drawing/2014/main" id="{9A398F86-939B-8545-B309-264745892A38}"/>
              </a:ext>
            </a:extLst>
          </p:cNvPr>
          <p:cNvSpPr/>
          <p:nvPr/>
        </p:nvSpPr>
        <p:spPr>
          <a:xfrm>
            <a:off x="5724128" y="5229200"/>
            <a:ext cx="2449689"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Allocation (landscape)</a:t>
            </a:r>
          </a:p>
        </p:txBody>
      </p:sp>
      <p:sp>
        <p:nvSpPr>
          <p:cNvPr id="7" name="Right Arrow 6">
            <a:extLst>
              <a:ext uri="{FF2B5EF4-FFF2-40B4-BE49-F238E27FC236}">
                <a16:creationId xmlns:a16="http://schemas.microsoft.com/office/drawing/2014/main" id="{4F4EB893-FBD6-5247-BD1A-3BA6BA426719}"/>
              </a:ext>
            </a:extLst>
          </p:cNvPr>
          <p:cNvSpPr/>
          <p:nvPr/>
        </p:nvSpPr>
        <p:spPr>
          <a:xfrm>
            <a:off x="4123310" y="5201157"/>
            <a:ext cx="1498601" cy="377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eft Arrow 7">
            <a:extLst>
              <a:ext uri="{FF2B5EF4-FFF2-40B4-BE49-F238E27FC236}">
                <a16:creationId xmlns:a16="http://schemas.microsoft.com/office/drawing/2014/main" id="{D57C5035-B185-A443-AF34-75A4D9E4B945}"/>
              </a:ext>
            </a:extLst>
          </p:cNvPr>
          <p:cNvSpPr/>
          <p:nvPr/>
        </p:nvSpPr>
        <p:spPr>
          <a:xfrm>
            <a:off x="4123310" y="5807756"/>
            <a:ext cx="1498601" cy="1618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http://cliparts.co/cliparts/yck/KAk/yckKAkpRi.jpg">
            <a:extLst>
              <a:ext uri="{FF2B5EF4-FFF2-40B4-BE49-F238E27FC236}">
                <a16:creationId xmlns:a16="http://schemas.microsoft.com/office/drawing/2014/main" id="{EFED3EED-A029-5247-8478-756E0C50FC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4500304" y="5559886"/>
            <a:ext cx="744612" cy="74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E77AB-4FEA-CA4B-9641-6FA2AD5E6AB2}"/>
              </a:ext>
            </a:extLst>
          </p:cNvPr>
          <p:cNvSpPr txBox="1"/>
          <p:nvPr/>
        </p:nvSpPr>
        <p:spPr>
          <a:xfrm>
            <a:off x="6024043" y="6519446"/>
            <a:ext cx="2938048" cy="338554"/>
          </a:xfrm>
          <a:prstGeom prst="rect">
            <a:avLst/>
          </a:prstGeom>
          <a:noFill/>
        </p:spPr>
        <p:txBody>
          <a:bodyPr wrap="none" rtlCol="0">
            <a:spAutoFit/>
          </a:bodyPr>
          <a:lstStyle/>
          <a:p>
            <a:r>
              <a:rPr lang="pt-PT" sz="1600" dirty="0">
                <a:solidFill>
                  <a:schemeClr val="tx2">
                    <a:lumMod val="60000"/>
                    <a:lumOff val="40000"/>
                  </a:schemeClr>
                </a:solidFill>
              </a:rPr>
              <a:t>Some </a:t>
            </a:r>
            <a:r>
              <a:rPr lang="pt-PT" sz="1600" dirty="0" err="1">
                <a:solidFill>
                  <a:schemeClr val="tx2">
                    <a:lumMod val="60000"/>
                    <a:lumOff val="40000"/>
                  </a:schemeClr>
                </a:solidFill>
              </a:rPr>
              <a:t>will</a:t>
            </a:r>
            <a:r>
              <a:rPr lang="pt-PT" sz="1600" dirty="0">
                <a:solidFill>
                  <a:schemeClr val="tx2">
                    <a:lumMod val="60000"/>
                    <a:lumOff val="40000"/>
                  </a:schemeClr>
                </a:solidFill>
              </a:rPr>
              <a:t> do, </a:t>
            </a:r>
            <a:r>
              <a:rPr lang="pt-PT" sz="1600" dirty="0" err="1">
                <a:solidFill>
                  <a:schemeClr val="tx2">
                    <a:lumMod val="60000"/>
                    <a:lumOff val="40000"/>
                  </a:schemeClr>
                </a:solidFill>
              </a:rPr>
              <a:t>others</a:t>
            </a:r>
            <a:r>
              <a:rPr lang="pt-PT" sz="1600" dirty="0">
                <a:solidFill>
                  <a:schemeClr val="tx2">
                    <a:lumMod val="60000"/>
                    <a:lumOff val="40000"/>
                  </a:schemeClr>
                </a:solidFill>
              </a:rPr>
              <a:t> </a:t>
            </a:r>
            <a:r>
              <a:rPr lang="pt-PT" sz="1600" dirty="0" err="1">
                <a:solidFill>
                  <a:schemeClr val="tx2">
                    <a:lumMod val="60000"/>
                    <a:lumOff val="40000"/>
                  </a:schemeClr>
                </a:solidFill>
              </a:rPr>
              <a:t>won’t</a:t>
            </a:r>
            <a:endParaRPr lang="pt-PT" sz="1600" dirty="0">
              <a:solidFill>
                <a:schemeClr val="tx2">
                  <a:lumMod val="60000"/>
                  <a:lumOff val="40000"/>
                </a:schemeClr>
              </a:solidFill>
            </a:endParaRPr>
          </a:p>
        </p:txBody>
      </p:sp>
    </p:spTree>
    <p:extLst>
      <p:ext uri="{BB962C8B-B14F-4D97-AF65-F5344CB8AC3E}">
        <p14:creationId xmlns:p14="http://schemas.microsoft.com/office/powerpoint/2010/main" val="84937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0D49-7324-BC42-855A-B28B9A4108F6}"/>
              </a:ext>
            </a:extLst>
          </p:cNvPr>
          <p:cNvSpPr>
            <a:spLocks noGrp="1"/>
          </p:cNvSpPr>
          <p:nvPr>
            <p:ph type="title"/>
          </p:nvPr>
        </p:nvSpPr>
        <p:spPr/>
        <p:txBody>
          <a:bodyPr>
            <a:normAutofit/>
          </a:bodyPr>
          <a:lstStyle/>
          <a:p>
            <a:r>
              <a:rPr lang="pt-PT" b="1" kern="0" dirty="0" err="1"/>
              <a:t>Five</a:t>
            </a:r>
            <a:r>
              <a:rPr lang="pt-PT" b="1" kern="0" dirty="0"/>
              <a:t> </a:t>
            </a:r>
            <a:r>
              <a:rPr lang="pt-PT" b="1" kern="0" dirty="0" err="1"/>
              <a:t>broad</a:t>
            </a:r>
            <a:r>
              <a:rPr lang="pt-PT" b="1" kern="0" dirty="0"/>
              <a:t> LCC </a:t>
            </a:r>
            <a:r>
              <a:rPr lang="pt-PT" b="1" kern="0" dirty="0" err="1"/>
              <a:t>model</a:t>
            </a:r>
            <a:r>
              <a:rPr lang="pt-PT" b="1" kern="0" dirty="0"/>
              <a:t> </a:t>
            </a:r>
            <a:r>
              <a:rPr lang="pt-PT" b="1" kern="0" dirty="0" err="1"/>
              <a:t>categories</a:t>
            </a:r>
            <a:br>
              <a:rPr lang="pt-PT" sz="6600" b="1" kern="0" dirty="0"/>
            </a:br>
            <a:endParaRPr lang="de-DE" dirty="0"/>
          </a:p>
        </p:txBody>
      </p:sp>
      <p:sp>
        <p:nvSpPr>
          <p:cNvPr id="4" name="Rectangle 3">
            <a:extLst>
              <a:ext uri="{FF2B5EF4-FFF2-40B4-BE49-F238E27FC236}">
                <a16:creationId xmlns:a16="http://schemas.microsoft.com/office/drawing/2014/main" id="{6874372C-54E5-A043-B931-C8B03B146CF1}"/>
              </a:ext>
            </a:extLst>
          </p:cNvPr>
          <p:cNvSpPr txBox="1">
            <a:spLocks noGrp="1" noChangeArrowheads="1"/>
          </p:cNvSpPr>
          <p:nvPr>
            <p:ph idx="1"/>
          </p:nvPr>
        </p:nvSpPr>
        <p:spPr bwMode="auto">
          <a:prstGeom prst="rect">
            <a:avLst/>
          </a:prstGeom>
          <a:noFill/>
          <a:ln w="9525">
            <a:noFill/>
            <a:miter lim="800000"/>
            <a:headEnd/>
            <a:tailEnd/>
          </a:ln>
        </p:spPr>
        <p:txBody>
          <a:bodyPr lIns="0" tIns="0" rIns="0" bIns="0">
            <a:normAutofit fontScale="92500" lnSpcReduction="10000"/>
          </a:bodyPr>
          <a:lstStyle/>
          <a:p>
            <a:pPr marL="285750" indent="-285750">
              <a:spcBef>
                <a:spcPct val="20000"/>
              </a:spcBef>
              <a:buFont typeface="Arial" panose="020B0604020202020204" pitchFamily="34" charset="0"/>
              <a:buChar char="•"/>
              <a:defRPr/>
            </a:pPr>
            <a:r>
              <a:rPr lang="pt-PT" dirty="0" err="1"/>
              <a:t>Statistical</a:t>
            </a:r>
            <a:r>
              <a:rPr lang="pt-PT" dirty="0">
                <a:solidFill>
                  <a:srgbClr val="FF0000"/>
                </a:solidFill>
              </a:rPr>
              <a:t> </a:t>
            </a:r>
            <a:r>
              <a:rPr lang="pt-PT" dirty="0"/>
              <a:t>– </a:t>
            </a:r>
            <a:r>
              <a:rPr lang="pt-PT" sz="1800" dirty="0" err="1"/>
              <a:t>understand</a:t>
            </a:r>
            <a:r>
              <a:rPr lang="pt-PT" sz="1800" dirty="0"/>
              <a:t> </a:t>
            </a:r>
            <a:r>
              <a:rPr lang="pt-PT" sz="1800" dirty="0" err="1"/>
              <a:t>the</a:t>
            </a:r>
            <a:r>
              <a:rPr lang="pt-PT" sz="1800" dirty="0"/>
              <a:t> </a:t>
            </a:r>
            <a:r>
              <a:rPr lang="pt-PT" sz="1800" dirty="0" err="1"/>
              <a:t>relationship</a:t>
            </a:r>
            <a:r>
              <a:rPr lang="pt-PT" sz="1800" dirty="0"/>
              <a:t> </a:t>
            </a:r>
            <a:r>
              <a:rPr lang="pt-PT" sz="1800" dirty="0" err="1"/>
              <a:t>between</a:t>
            </a:r>
            <a:r>
              <a:rPr lang="pt-PT" sz="1800" dirty="0"/>
              <a:t> input data </a:t>
            </a:r>
            <a:r>
              <a:rPr lang="pt-PT" sz="1800" dirty="0" err="1"/>
              <a:t>and</a:t>
            </a:r>
            <a:r>
              <a:rPr lang="pt-PT" sz="1800" dirty="0"/>
              <a:t> LCC </a:t>
            </a:r>
            <a:r>
              <a:rPr lang="pt-PT" sz="1800" dirty="0" err="1"/>
              <a:t>observed</a:t>
            </a:r>
            <a:r>
              <a:rPr lang="pt-PT" sz="1800" dirty="0"/>
              <a:t>, </a:t>
            </a:r>
            <a:r>
              <a:rPr lang="pt-PT" sz="1800" dirty="0" err="1"/>
              <a:t>and</a:t>
            </a:r>
            <a:r>
              <a:rPr lang="pt-PT" sz="1800" dirty="0"/>
              <a:t> </a:t>
            </a:r>
            <a:r>
              <a:rPr lang="pt-PT" sz="1800" dirty="0" err="1"/>
              <a:t>then</a:t>
            </a:r>
            <a:r>
              <a:rPr lang="pt-PT" sz="1800" dirty="0"/>
              <a:t> </a:t>
            </a:r>
            <a:r>
              <a:rPr lang="pt-PT" sz="1800" dirty="0" err="1"/>
              <a:t>project</a:t>
            </a:r>
            <a:r>
              <a:rPr lang="pt-PT" sz="1800" dirty="0"/>
              <a:t> </a:t>
            </a:r>
            <a:r>
              <a:rPr lang="pt-PT" sz="1800" dirty="0" err="1"/>
              <a:t>that</a:t>
            </a:r>
            <a:r>
              <a:rPr lang="pt-PT" sz="1800" dirty="0"/>
              <a:t> </a:t>
            </a:r>
            <a:r>
              <a:rPr lang="pt-PT" sz="1800" dirty="0" err="1"/>
              <a:t>same</a:t>
            </a:r>
            <a:r>
              <a:rPr lang="pt-PT" sz="1800" dirty="0"/>
              <a:t> </a:t>
            </a:r>
            <a:r>
              <a:rPr lang="pt-PT" sz="1800" dirty="0" err="1"/>
              <a:t>trend</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Cellular</a:t>
            </a:r>
            <a:r>
              <a:rPr lang="pt-PT" dirty="0"/>
              <a:t> </a:t>
            </a:r>
            <a:r>
              <a:rPr lang="pt-PT" dirty="0" err="1"/>
              <a:t>automata</a:t>
            </a:r>
            <a:r>
              <a:rPr lang="pt-PT" dirty="0"/>
              <a:t> – </a:t>
            </a:r>
            <a:r>
              <a:rPr lang="pt-PT" sz="1800" dirty="0" err="1"/>
              <a:t>strong</a:t>
            </a:r>
            <a:r>
              <a:rPr lang="pt-PT" sz="1800" dirty="0"/>
              <a:t> </a:t>
            </a:r>
            <a:r>
              <a:rPr lang="pt-PT" sz="1800" dirty="0" err="1"/>
              <a:t>effect</a:t>
            </a:r>
            <a:r>
              <a:rPr lang="pt-PT" sz="1800" dirty="0"/>
              <a:t> </a:t>
            </a:r>
            <a:r>
              <a:rPr lang="pt-PT" sz="1800" dirty="0" err="1"/>
              <a:t>of</a:t>
            </a:r>
            <a:r>
              <a:rPr lang="pt-PT" sz="1800" dirty="0"/>
              <a:t> </a:t>
            </a:r>
            <a:r>
              <a:rPr lang="pt-PT" sz="1800" dirty="0" err="1"/>
              <a:t>the</a:t>
            </a:r>
            <a:r>
              <a:rPr lang="pt-PT" sz="1800" dirty="0"/>
              <a:t> local </a:t>
            </a:r>
            <a:r>
              <a:rPr lang="pt-PT" sz="1800" dirty="0" err="1"/>
              <a:t>neighboorhood</a:t>
            </a:r>
            <a:r>
              <a:rPr lang="pt-PT" sz="1800" dirty="0"/>
              <a:t> </a:t>
            </a:r>
            <a:r>
              <a:rPr lang="pt-PT" sz="1800" dirty="0" err="1"/>
              <a:t>on</a:t>
            </a:r>
            <a:r>
              <a:rPr lang="pt-PT" sz="1800" dirty="0"/>
              <a:t> </a:t>
            </a:r>
            <a:r>
              <a:rPr lang="pt-PT" sz="1800" dirty="0" err="1"/>
              <a:t>the</a:t>
            </a:r>
            <a:r>
              <a:rPr lang="pt-PT" sz="1800" dirty="0"/>
              <a:t> future </a:t>
            </a:r>
            <a:r>
              <a:rPr lang="pt-PT" sz="1800" dirty="0" err="1"/>
              <a:t>dynamics</a:t>
            </a:r>
            <a:r>
              <a:rPr lang="pt-PT" sz="1800" dirty="0"/>
              <a:t> </a:t>
            </a:r>
            <a:r>
              <a:rPr lang="pt-PT" sz="1800" dirty="0" err="1"/>
              <a:t>of</a:t>
            </a:r>
            <a:r>
              <a:rPr lang="pt-PT" sz="1800" dirty="0"/>
              <a:t> LCC;</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Agent-based</a:t>
            </a:r>
            <a:r>
              <a:rPr lang="pt-PT" dirty="0"/>
              <a:t> – </a:t>
            </a:r>
            <a:r>
              <a:rPr lang="pt-PT" sz="1800" dirty="0" err="1"/>
              <a:t>understand</a:t>
            </a:r>
            <a:r>
              <a:rPr lang="pt-PT" sz="1800" dirty="0"/>
              <a:t> </a:t>
            </a:r>
            <a:r>
              <a:rPr lang="pt-PT" sz="1800" dirty="0" err="1"/>
              <a:t>what</a:t>
            </a:r>
            <a:r>
              <a:rPr lang="pt-PT" sz="1800" dirty="0"/>
              <a:t> drives </a:t>
            </a:r>
            <a:r>
              <a:rPr lang="pt-PT" sz="1800" dirty="0" err="1"/>
              <a:t>the</a:t>
            </a:r>
            <a:r>
              <a:rPr lang="pt-PT" sz="1800" dirty="0"/>
              <a:t> </a:t>
            </a:r>
            <a:r>
              <a:rPr lang="pt-PT" sz="1800" dirty="0" err="1"/>
              <a:t>decisions</a:t>
            </a:r>
            <a:r>
              <a:rPr lang="pt-PT" sz="1800" dirty="0"/>
              <a:t> </a:t>
            </a:r>
            <a:r>
              <a:rPr lang="pt-PT" sz="1800" dirty="0" err="1"/>
              <a:t>of</a:t>
            </a:r>
            <a:r>
              <a:rPr lang="pt-PT" sz="1800" dirty="0"/>
              <a:t> </a:t>
            </a:r>
            <a:r>
              <a:rPr lang="pt-PT" sz="1800" dirty="0" err="1"/>
              <a:t>the</a:t>
            </a:r>
            <a:r>
              <a:rPr lang="pt-PT" sz="1800" dirty="0"/>
              <a:t> </a:t>
            </a:r>
            <a:r>
              <a:rPr lang="pt-PT" sz="1800" dirty="0" err="1"/>
              <a:t>agents</a:t>
            </a:r>
            <a:r>
              <a:rPr lang="pt-PT" sz="1800" dirty="0"/>
              <a:t> </a:t>
            </a:r>
            <a:r>
              <a:rPr lang="pt-PT" sz="1800" dirty="0" err="1"/>
              <a:t>involved</a:t>
            </a:r>
            <a:r>
              <a:rPr lang="pt-PT" sz="1800" dirty="0"/>
              <a:t> in </a:t>
            </a:r>
            <a:r>
              <a:rPr lang="pt-PT" sz="1800" dirty="0" err="1"/>
              <a:t>the</a:t>
            </a:r>
            <a:r>
              <a:rPr lang="pt-PT" sz="1800" dirty="0"/>
              <a:t> LCC </a:t>
            </a:r>
            <a:r>
              <a:rPr lang="pt-PT" sz="1800" dirty="0" err="1"/>
              <a:t>process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Optimization</a:t>
            </a:r>
            <a:r>
              <a:rPr lang="pt-PT" dirty="0"/>
              <a:t> – </a:t>
            </a:r>
            <a:r>
              <a:rPr lang="pt-PT" sz="1800" dirty="0" err="1"/>
              <a:t>seeking</a:t>
            </a:r>
            <a:r>
              <a:rPr lang="pt-PT" sz="1800" dirty="0"/>
              <a:t> to </a:t>
            </a:r>
            <a:r>
              <a:rPr lang="pt-PT" sz="1800" dirty="0" err="1"/>
              <a:t>optimise</a:t>
            </a:r>
            <a:r>
              <a:rPr lang="pt-PT" sz="1800" dirty="0"/>
              <a:t> </a:t>
            </a:r>
            <a:r>
              <a:rPr lang="pt-PT" sz="1800" dirty="0" err="1"/>
              <a:t>production</a:t>
            </a:r>
            <a:r>
              <a:rPr lang="pt-PT" sz="1800" dirty="0"/>
              <a:t> </a:t>
            </a:r>
            <a:r>
              <a:rPr lang="pt-PT" sz="1800" dirty="0" err="1"/>
              <a:t>or</a:t>
            </a:r>
            <a:r>
              <a:rPr lang="pt-PT" sz="1800" dirty="0"/>
              <a:t> </a:t>
            </a:r>
            <a:r>
              <a:rPr lang="pt-PT" sz="1800" dirty="0" err="1"/>
              <a:t>minimise</a:t>
            </a:r>
            <a:r>
              <a:rPr lang="pt-PT" sz="1800" dirty="0"/>
              <a:t> </a:t>
            </a:r>
            <a:r>
              <a:rPr lang="pt-PT" sz="1800" dirty="0" err="1"/>
              <a:t>costs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kern="0" dirty="0" err="1">
                <a:latin typeface="+mn-lt"/>
                <a:cs typeface="+mn-cs"/>
              </a:rPr>
              <a:t>Other</a:t>
            </a:r>
            <a:r>
              <a:rPr lang="pt-PT" kern="0" dirty="0">
                <a:latin typeface="+mn-lt"/>
                <a:cs typeface="+mn-cs"/>
              </a:rPr>
              <a:t> – </a:t>
            </a:r>
            <a:r>
              <a:rPr lang="pt-PT" sz="1800" kern="0" dirty="0">
                <a:latin typeface="+mn-lt"/>
                <a:cs typeface="+mn-cs"/>
              </a:rPr>
              <a:t>rule </a:t>
            </a:r>
            <a:r>
              <a:rPr lang="pt-PT" sz="1800" kern="0" dirty="0" err="1">
                <a:latin typeface="+mn-lt"/>
                <a:cs typeface="+mn-cs"/>
              </a:rPr>
              <a:t>based</a:t>
            </a:r>
            <a:r>
              <a:rPr lang="pt-PT" sz="1800" kern="0" dirty="0">
                <a:latin typeface="+mn-lt"/>
                <a:cs typeface="+mn-cs"/>
              </a:rPr>
              <a:t>, neural networks, </a:t>
            </a:r>
            <a:r>
              <a:rPr lang="pt-PT" sz="1800" kern="0" dirty="0" err="1">
                <a:latin typeface="+mn-lt"/>
                <a:cs typeface="+mn-cs"/>
              </a:rPr>
              <a:t>markov</a:t>
            </a:r>
            <a:r>
              <a:rPr lang="pt-PT" sz="1800" kern="0" dirty="0">
                <a:latin typeface="+mn-lt"/>
                <a:cs typeface="+mn-cs"/>
              </a:rPr>
              <a:t> </a:t>
            </a:r>
            <a:r>
              <a:rPr lang="pt-PT" sz="1800" kern="0" dirty="0" err="1">
                <a:latin typeface="+mn-lt"/>
                <a:cs typeface="+mn-cs"/>
              </a:rPr>
              <a:t>chain</a:t>
            </a:r>
            <a:r>
              <a:rPr lang="pt-PT" sz="1800" kern="0" dirty="0">
                <a:latin typeface="+mn-lt"/>
                <a:cs typeface="+mn-cs"/>
              </a:rPr>
              <a:t>, etc.</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Tree>
    <p:extLst>
      <p:ext uri="{BB962C8B-B14F-4D97-AF65-F5344CB8AC3E}">
        <p14:creationId xmlns:p14="http://schemas.microsoft.com/office/powerpoint/2010/main" val="2124366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C1-0CFD-5F43-8C89-C5D222FDD0D5}"/>
              </a:ext>
            </a:extLst>
          </p:cNvPr>
          <p:cNvSpPr>
            <a:spLocks noGrp="1"/>
          </p:cNvSpPr>
          <p:nvPr>
            <p:ph type="title"/>
          </p:nvPr>
        </p:nvSpPr>
        <p:spPr/>
        <p:txBody>
          <a:bodyPr/>
          <a:lstStyle/>
          <a:p>
            <a:r>
              <a:rPr lang="de-DE" dirty="0"/>
              <a:t>Softwares out </a:t>
            </a:r>
            <a:r>
              <a:rPr lang="de-DE" dirty="0" err="1"/>
              <a:t>there</a:t>
            </a:r>
            <a:r>
              <a:rPr lang="de-DE" dirty="0"/>
              <a:t> (</a:t>
            </a:r>
            <a:r>
              <a:rPr lang="de-DE" dirty="0" err="1"/>
              <a:t>by</a:t>
            </a:r>
            <a:r>
              <a:rPr lang="de-DE" dirty="0"/>
              <a:t> </a:t>
            </a:r>
            <a:r>
              <a:rPr lang="de-DE" dirty="0" err="1"/>
              <a:t>no</a:t>
            </a:r>
            <a:r>
              <a:rPr lang="de-DE" dirty="0"/>
              <a:t> </a:t>
            </a:r>
            <a:r>
              <a:rPr lang="de-DE" dirty="0" err="1"/>
              <a:t>order</a:t>
            </a:r>
            <a:r>
              <a:rPr lang="de-DE" dirty="0"/>
              <a:t>)</a:t>
            </a:r>
          </a:p>
        </p:txBody>
      </p:sp>
      <p:sp>
        <p:nvSpPr>
          <p:cNvPr id="4" name="Rectangle 3">
            <a:extLst>
              <a:ext uri="{FF2B5EF4-FFF2-40B4-BE49-F238E27FC236}">
                <a16:creationId xmlns:a16="http://schemas.microsoft.com/office/drawing/2014/main" id="{09D267F8-EA8A-A84F-9984-BE95F51E5923}"/>
              </a:ext>
            </a:extLst>
          </p:cNvPr>
          <p:cNvSpPr/>
          <p:nvPr/>
        </p:nvSpPr>
        <p:spPr>
          <a:xfrm>
            <a:off x="251520" y="1471560"/>
            <a:ext cx="8640960" cy="4632037"/>
          </a:xfrm>
          <a:prstGeom prst="rect">
            <a:avLst/>
          </a:prstGeom>
        </p:spPr>
        <p:txBody>
          <a:bodyPr wrap="square">
            <a:spAutoFit/>
          </a:bodyPr>
          <a:lstStyle/>
          <a:p>
            <a:pPr marL="457200" indent="-457200">
              <a:spcAft>
                <a:spcPts val="600"/>
              </a:spcAft>
              <a:buAutoNum type="arabicParenR"/>
            </a:pPr>
            <a:r>
              <a:rPr lang="en-US" sz="2000" dirty="0"/>
              <a:t>The Land Change </a:t>
            </a:r>
            <a:r>
              <a:rPr lang="en-US" sz="2000" dirty="0" err="1"/>
              <a:t>Modeller</a:t>
            </a:r>
            <a:r>
              <a:rPr lang="en-US" sz="2000" dirty="0"/>
              <a:t> and GEOMOD within IDRISI </a:t>
            </a:r>
            <a:r>
              <a:rPr lang="en-US" sz="2000" dirty="0">
                <a:hlinkClick r:id="rId2"/>
              </a:rPr>
              <a:t>http://www.clarklabs.org/</a:t>
            </a:r>
            <a:endParaRPr lang="en-US" sz="2000" dirty="0"/>
          </a:p>
          <a:p>
            <a:pPr marL="457200" indent="-457200">
              <a:spcAft>
                <a:spcPts val="600"/>
              </a:spcAft>
              <a:buAutoNum type="arabicParenR"/>
            </a:pPr>
            <a:r>
              <a:rPr lang="en-US" sz="2000" dirty="0"/>
              <a:t>DINAMICA EGO </a:t>
            </a:r>
            <a:r>
              <a:rPr lang="en-GB" sz="2000" dirty="0">
                <a:hlinkClick r:id="rId3"/>
              </a:rPr>
              <a:t>http://www.csr.ufmg.br/dinamica/</a:t>
            </a:r>
            <a:r>
              <a:rPr lang="en-GB" sz="2000" dirty="0"/>
              <a:t> </a:t>
            </a:r>
          </a:p>
          <a:p>
            <a:pPr marL="457200" indent="-457200">
              <a:spcAft>
                <a:spcPts val="600"/>
              </a:spcAft>
              <a:buAutoNum type="arabicParenR"/>
            </a:pPr>
            <a:r>
              <a:rPr lang="en-GB" sz="2000" dirty="0"/>
              <a:t>CLUE, CLUE-S </a:t>
            </a:r>
            <a:r>
              <a:rPr lang="en-GB" sz="2000" dirty="0">
                <a:hlinkClick r:id="rId4"/>
              </a:rPr>
              <a:t>http://www.ivm.vu.nl/en/Organisation/departments/spatial-analysis-decision-support/Clue/index.asp</a:t>
            </a:r>
            <a:r>
              <a:rPr lang="en-GB" sz="2000" dirty="0"/>
              <a:t> </a:t>
            </a:r>
          </a:p>
          <a:p>
            <a:pPr marL="457200" indent="-457200">
              <a:spcAft>
                <a:spcPts val="600"/>
              </a:spcAft>
              <a:buAutoNum type="arabicParenR"/>
            </a:pPr>
            <a:r>
              <a:rPr lang="en-GB" sz="2000" dirty="0" err="1"/>
              <a:t>TerraME</a:t>
            </a:r>
            <a:r>
              <a:rPr lang="en-GB" sz="2000" dirty="0"/>
              <a:t> </a:t>
            </a:r>
            <a:r>
              <a:rPr lang="en-GB" sz="2000" dirty="0">
                <a:hlinkClick r:id="rId5"/>
              </a:rPr>
              <a:t>http://www.terrame.org/doku.php</a:t>
            </a:r>
            <a:r>
              <a:rPr lang="en-GB" sz="2000" dirty="0"/>
              <a:t> </a:t>
            </a:r>
          </a:p>
          <a:p>
            <a:pPr marL="457200" indent="-457200">
              <a:spcAft>
                <a:spcPts val="600"/>
              </a:spcAft>
              <a:buAutoNum type="arabicParenR"/>
            </a:pPr>
            <a:r>
              <a:rPr lang="en-GB" sz="2000" dirty="0" err="1"/>
              <a:t>LandSHIFT</a:t>
            </a:r>
            <a:r>
              <a:rPr lang="en-GB" sz="2000" dirty="0"/>
              <a:t> </a:t>
            </a:r>
            <a:r>
              <a:rPr lang="en-GB" sz="2000" dirty="0">
                <a:hlinkClick r:id="rId6"/>
              </a:rPr>
              <a:t>http://www.usf.uni-kassel.de/cesr/index.php?option=com_project&amp;task=view_detail&amp;agid=27&amp;lang=en</a:t>
            </a:r>
            <a:r>
              <a:rPr lang="en-GB" sz="2000" dirty="0"/>
              <a:t> </a:t>
            </a:r>
          </a:p>
          <a:p>
            <a:pPr marL="457200" indent="-457200">
              <a:spcAft>
                <a:spcPts val="600"/>
              </a:spcAft>
              <a:buAutoNum type="arabicParenR"/>
            </a:pPr>
            <a:r>
              <a:rPr lang="en-GB" sz="2000" dirty="0"/>
              <a:t>FALLOW </a:t>
            </a:r>
            <a:r>
              <a:rPr lang="en-GB" sz="2000" dirty="0">
                <a:hlinkClick r:id="rId7"/>
              </a:rPr>
              <a:t>http://www.worldagroforestry.org/sea/fallow</a:t>
            </a:r>
            <a:r>
              <a:rPr lang="en-GB" sz="2000" u="sng" dirty="0"/>
              <a:t> </a:t>
            </a:r>
          </a:p>
          <a:p>
            <a:pPr marL="457200" indent="-457200">
              <a:spcAft>
                <a:spcPts val="600"/>
              </a:spcAft>
              <a:buAutoNum type="arabicParenR"/>
            </a:pPr>
            <a:r>
              <a:rPr lang="en-GB" sz="2000" u="sng" dirty="0"/>
              <a:t>SITE </a:t>
            </a:r>
            <a:r>
              <a:rPr lang="en-GB" sz="2000" dirty="0">
                <a:hlinkClick r:id="rId8"/>
              </a:rPr>
              <a:t>http://www.ufz.de/index.php?en=19080</a:t>
            </a:r>
            <a:r>
              <a:rPr lang="en-GB" sz="2000" u="sng" dirty="0"/>
              <a:t> </a:t>
            </a:r>
          </a:p>
          <a:p>
            <a:pPr marL="457200" indent="-457200">
              <a:spcAft>
                <a:spcPts val="600"/>
              </a:spcAft>
              <a:buAutoNum type="arabicParenR"/>
            </a:pPr>
            <a:r>
              <a:rPr lang="en-GB" sz="2000" u="sng" dirty="0" err="1"/>
              <a:t>StocModLCC</a:t>
            </a:r>
            <a:r>
              <a:rPr lang="en-GB" sz="2000" u="sng" dirty="0"/>
              <a:t> </a:t>
            </a:r>
            <a:r>
              <a:rPr lang="en-GB" sz="2000" u="sng" dirty="0">
                <a:hlinkClick r:id="rId9"/>
              </a:rPr>
              <a:t>www.stocmodlcc.net</a:t>
            </a:r>
            <a:r>
              <a:rPr lang="en-GB" sz="2000" u="sng" dirty="0"/>
              <a:t> </a:t>
            </a:r>
            <a:endParaRPr lang="en-US" sz="2000" dirty="0"/>
          </a:p>
        </p:txBody>
      </p:sp>
      <p:sp>
        <p:nvSpPr>
          <p:cNvPr id="5" name="TextBox 6">
            <a:extLst>
              <a:ext uri="{FF2B5EF4-FFF2-40B4-BE49-F238E27FC236}">
                <a16:creationId xmlns:a16="http://schemas.microsoft.com/office/drawing/2014/main" id="{B72C17FD-C2FC-AB44-B68A-6AF03B48A69D}"/>
              </a:ext>
            </a:extLst>
          </p:cNvPr>
          <p:cNvSpPr txBox="1"/>
          <p:nvPr/>
        </p:nvSpPr>
        <p:spPr>
          <a:xfrm>
            <a:off x="7308303" y="5931109"/>
            <a:ext cx="1821295" cy="830997"/>
          </a:xfrm>
          <a:prstGeom prst="rect">
            <a:avLst/>
          </a:prstGeom>
          <a:noFill/>
        </p:spPr>
        <p:txBody>
          <a:bodyPr wrap="squar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166271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B42E-7D53-FA41-AF4D-5ED93ABF962F}"/>
              </a:ext>
            </a:extLst>
          </p:cNvPr>
          <p:cNvSpPr>
            <a:spLocks noGrp="1"/>
          </p:cNvSpPr>
          <p:nvPr>
            <p:ph type="title"/>
          </p:nvPr>
        </p:nvSpPr>
        <p:spPr/>
        <p:txBody>
          <a:bodyPr/>
          <a:lstStyle/>
          <a:p>
            <a:r>
              <a:rPr lang="de-DE" dirty="0" err="1"/>
              <a:t>How</a:t>
            </a:r>
            <a:r>
              <a:rPr lang="de-DE" dirty="0"/>
              <a:t> do I </a:t>
            </a:r>
            <a:r>
              <a:rPr lang="de-DE" dirty="0" err="1"/>
              <a:t>know</a:t>
            </a:r>
            <a:r>
              <a:rPr lang="de-DE" dirty="0"/>
              <a:t> </a:t>
            </a:r>
            <a:r>
              <a:rPr lang="de-DE" dirty="0" err="1"/>
              <a:t>if</a:t>
            </a:r>
            <a:r>
              <a:rPr lang="de-DE" dirty="0"/>
              <a:t> </a:t>
            </a:r>
            <a:r>
              <a:rPr lang="de-DE" dirty="0" err="1"/>
              <a:t>the</a:t>
            </a:r>
            <a:r>
              <a:rPr lang="de-DE" dirty="0"/>
              <a:t> </a:t>
            </a:r>
            <a:r>
              <a:rPr lang="de-DE" dirty="0" err="1"/>
              <a:t>model</a:t>
            </a:r>
            <a:r>
              <a:rPr lang="de-DE" dirty="0"/>
              <a:t> </a:t>
            </a:r>
            <a:r>
              <a:rPr lang="de-DE" dirty="0" err="1"/>
              <a:t>is</a:t>
            </a:r>
            <a:r>
              <a:rPr lang="de-DE" dirty="0"/>
              <a:t> </a:t>
            </a:r>
            <a:r>
              <a:rPr lang="de-DE" dirty="0" err="1"/>
              <a:t>any</a:t>
            </a:r>
            <a:r>
              <a:rPr lang="de-DE" dirty="0"/>
              <a:t> </a:t>
            </a:r>
            <a:r>
              <a:rPr lang="de-DE" dirty="0" err="1"/>
              <a:t>good</a:t>
            </a:r>
            <a:r>
              <a:rPr lang="de-DE" dirty="0"/>
              <a:t>?</a:t>
            </a:r>
          </a:p>
        </p:txBody>
      </p:sp>
      <p:sp>
        <p:nvSpPr>
          <p:cNvPr id="3" name="Content Placeholder 2">
            <a:extLst>
              <a:ext uri="{FF2B5EF4-FFF2-40B4-BE49-F238E27FC236}">
                <a16:creationId xmlns:a16="http://schemas.microsoft.com/office/drawing/2014/main" id="{215FA8BA-8AF0-784F-9D9F-8A1B5EB979FF}"/>
              </a:ext>
            </a:extLst>
          </p:cNvPr>
          <p:cNvSpPr>
            <a:spLocks noGrp="1"/>
          </p:cNvSpPr>
          <p:nvPr>
            <p:ph idx="1"/>
          </p:nvPr>
        </p:nvSpPr>
        <p:spPr/>
        <p:txBody>
          <a:bodyPr/>
          <a:lstStyle/>
          <a:p>
            <a:r>
              <a:rPr lang="de-DE" dirty="0" err="1"/>
              <a:t>Compare</a:t>
            </a:r>
            <a:r>
              <a:rPr lang="de-DE" dirty="0"/>
              <a:t> </a:t>
            </a:r>
            <a:r>
              <a:rPr lang="de-DE" dirty="0" err="1"/>
              <a:t>with</a:t>
            </a:r>
            <a:r>
              <a:rPr lang="de-DE" dirty="0"/>
              <a:t> </a:t>
            </a:r>
            <a:r>
              <a:rPr lang="de-DE" dirty="0" err="1"/>
              <a:t>observed</a:t>
            </a:r>
            <a:r>
              <a:rPr lang="de-DE" dirty="0"/>
              <a:t> </a:t>
            </a:r>
            <a:r>
              <a:rPr lang="de-DE" dirty="0" err="1"/>
              <a:t>data</a:t>
            </a:r>
            <a:r>
              <a:rPr lang="de-DE" dirty="0"/>
              <a:t> </a:t>
            </a:r>
            <a:r>
              <a:rPr lang="de-DE" dirty="0" err="1"/>
              <a:t>that</a:t>
            </a:r>
            <a:r>
              <a:rPr lang="de-DE" dirty="0"/>
              <a:t> </a:t>
            </a:r>
            <a:r>
              <a:rPr lang="de-DE" dirty="0" err="1"/>
              <a:t>you</a:t>
            </a:r>
            <a:r>
              <a:rPr lang="de-DE" dirty="0"/>
              <a:t> </a:t>
            </a:r>
            <a:r>
              <a:rPr lang="de-DE" dirty="0" err="1"/>
              <a:t>haven‘t</a:t>
            </a:r>
            <a:r>
              <a:rPr lang="de-DE" dirty="0"/>
              <a:t> </a:t>
            </a:r>
            <a:r>
              <a:rPr lang="de-DE" dirty="0" err="1"/>
              <a:t>used</a:t>
            </a:r>
            <a:r>
              <a:rPr lang="de-DE" dirty="0"/>
              <a:t> in </a:t>
            </a:r>
            <a:r>
              <a:rPr lang="de-DE" dirty="0" err="1"/>
              <a:t>the</a:t>
            </a:r>
            <a:r>
              <a:rPr lang="de-DE" dirty="0"/>
              <a:t> </a:t>
            </a:r>
            <a:r>
              <a:rPr lang="de-DE" dirty="0" err="1"/>
              <a:t>model</a:t>
            </a:r>
            <a:r>
              <a:rPr lang="de-DE" dirty="0"/>
              <a:t> </a:t>
            </a:r>
            <a:r>
              <a:rPr lang="de-DE" dirty="0" err="1"/>
              <a:t>for</a:t>
            </a:r>
            <a:r>
              <a:rPr lang="de-DE" dirty="0"/>
              <a:t> </a:t>
            </a:r>
            <a:r>
              <a:rPr lang="de-DE" dirty="0" err="1"/>
              <a:t>calibration</a:t>
            </a:r>
            <a:endParaRPr lang="de-DE" dirty="0"/>
          </a:p>
          <a:p>
            <a:r>
              <a:rPr lang="de-DE" dirty="0"/>
              <a:t>Cross-validation</a:t>
            </a:r>
          </a:p>
          <a:p>
            <a:r>
              <a:rPr lang="de-DE" dirty="0"/>
              <a:t>Space </a:t>
            </a:r>
            <a:r>
              <a:rPr lang="de-DE" dirty="0" err="1"/>
              <a:t>for</a:t>
            </a:r>
            <a:r>
              <a:rPr lang="de-DE" dirty="0"/>
              <a:t> time </a:t>
            </a:r>
            <a:r>
              <a:rPr lang="de-DE" dirty="0" err="1"/>
              <a:t>substitution</a:t>
            </a:r>
            <a:r>
              <a:rPr lang="de-DE" dirty="0"/>
              <a:t> (</a:t>
            </a:r>
            <a:r>
              <a:rPr lang="de-DE" dirty="0" err="1"/>
              <a:t>when</a:t>
            </a:r>
            <a:r>
              <a:rPr lang="de-DE" dirty="0"/>
              <a:t> </a:t>
            </a:r>
            <a:r>
              <a:rPr lang="de-DE" dirty="0" err="1"/>
              <a:t>more</a:t>
            </a:r>
            <a:r>
              <a:rPr lang="de-DE" dirty="0"/>
              <a:t> time </a:t>
            </a:r>
            <a:r>
              <a:rPr lang="de-DE" dirty="0" err="1"/>
              <a:t>steps</a:t>
            </a:r>
            <a:r>
              <a:rPr lang="de-DE" dirty="0"/>
              <a:t> </a:t>
            </a:r>
            <a:r>
              <a:rPr lang="de-DE" dirty="0" err="1"/>
              <a:t>are</a:t>
            </a:r>
            <a:r>
              <a:rPr lang="de-DE" dirty="0"/>
              <a:t> not </a:t>
            </a:r>
            <a:r>
              <a:rPr lang="de-DE" dirty="0" err="1"/>
              <a:t>available</a:t>
            </a:r>
            <a:r>
              <a:rPr lang="de-DE" dirty="0"/>
              <a:t>)</a:t>
            </a:r>
          </a:p>
        </p:txBody>
      </p:sp>
    </p:spTree>
    <p:extLst>
      <p:ext uri="{BB962C8B-B14F-4D97-AF65-F5344CB8AC3E}">
        <p14:creationId xmlns:p14="http://schemas.microsoft.com/office/powerpoint/2010/main" val="2048546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How</a:t>
            </a:r>
            <a:r>
              <a:rPr lang="pt-PT" dirty="0"/>
              <a:t> do I </a:t>
            </a:r>
            <a:r>
              <a:rPr lang="pt-PT" dirty="0" err="1"/>
              <a:t>know</a:t>
            </a:r>
            <a:r>
              <a:rPr lang="pt-PT" dirty="0"/>
              <a:t> </a:t>
            </a:r>
            <a:r>
              <a:rPr lang="pt-PT" dirty="0" err="1"/>
              <a:t>if</a:t>
            </a:r>
            <a:r>
              <a:rPr lang="pt-PT" dirty="0"/>
              <a:t> </a:t>
            </a:r>
            <a:r>
              <a:rPr lang="pt-PT" dirty="0" err="1"/>
              <a:t>the</a:t>
            </a:r>
            <a:r>
              <a:rPr lang="pt-PT" dirty="0"/>
              <a:t> </a:t>
            </a:r>
            <a:r>
              <a:rPr lang="pt-PT" dirty="0" err="1"/>
              <a:t>model</a:t>
            </a:r>
            <a:r>
              <a:rPr lang="pt-PT" dirty="0"/>
              <a:t> </a:t>
            </a:r>
            <a:r>
              <a:rPr lang="pt-PT" dirty="0" err="1"/>
              <a:t>is</a:t>
            </a:r>
            <a:r>
              <a:rPr lang="pt-PT" dirty="0"/>
              <a:t> </a:t>
            </a:r>
            <a:r>
              <a:rPr lang="pt-PT" dirty="0" err="1"/>
              <a:t>any</a:t>
            </a:r>
            <a:r>
              <a:rPr lang="pt-PT" dirty="0"/>
              <a:t> </a:t>
            </a:r>
            <a:r>
              <a:rPr lang="pt-PT" dirty="0" err="1"/>
              <a:t>good</a:t>
            </a:r>
            <a:r>
              <a:rPr lang="pt-PT" dirty="0"/>
              <a:t>? (</a:t>
            </a:r>
            <a:r>
              <a:rPr lang="pt-PT" dirty="0" err="1"/>
              <a:t>goodness</a:t>
            </a:r>
            <a:r>
              <a:rPr lang="pt-PT" dirty="0"/>
              <a:t> </a:t>
            </a:r>
            <a:r>
              <a:rPr lang="pt-PT" dirty="0" err="1"/>
              <a:t>of</a:t>
            </a:r>
            <a:r>
              <a:rPr lang="pt-PT" dirty="0"/>
              <a:t> </a:t>
            </a:r>
            <a:r>
              <a:rPr lang="pt-PT" dirty="0" err="1"/>
              <a:t>fit</a:t>
            </a:r>
            <a:r>
              <a:rPr lang="pt-PT" dirty="0"/>
              <a:t>)</a:t>
            </a:r>
          </a:p>
        </p:txBody>
      </p:sp>
      <p:sp>
        <p:nvSpPr>
          <p:cNvPr id="6" name="TextBox 5"/>
          <p:cNvSpPr txBox="1"/>
          <p:nvPr/>
        </p:nvSpPr>
        <p:spPr>
          <a:xfrm>
            <a:off x="179512" y="1778892"/>
            <a:ext cx="8964488" cy="400110"/>
          </a:xfrm>
          <a:prstGeom prst="rect">
            <a:avLst/>
          </a:prstGeom>
          <a:noFill/>
        </p:spPr>
        <p:txBody>
          <a:bodyPr wrap="square" rtlCol="0">
            <a:spAutoFit/>
          </a:bodyPr>
          <a:lstStyle/>
          <a:p>
            <a:r>
              <a:rPr lang="pt-PT" sz="2000" dirty="0" err="1"/>
              <a:t>The</a:t>
            </a:r>
            <a:r>
              <a:rPr lang="pt-PT" sz="2000" dirty="0"/>
              <a:t> </a:t>
            </a:r>
            <a:r>
              <a:rPr lang="pt-PT" sz="2000" dirty="0" err="1"/>
              <a:t>Receiving</a:t>
            </a:r>
            <a:r>
              <a:rPr lang="pt-PT" sz="2000" dirty="0"/>
              <a:t> </a:t>
            </a:r>
            <a:r>
              <a:rPr lang="pt-PT" sz="2000" dirty="0" err="1"/>
              <a:t>Operators</a:t>
            </a:r>
            <a:r>
              <a:rPr lang="pt-PT" sz="2000" dirty="0"/>
              <a:t> </a:t>
            </a:r>
            <a:r>
              <a:rPr lang="pt-PT" sz="2000" dirty="0" err="1"/>
              <a:t>Characteristics</a:t>
            </a:r>
            <a:r>
              <a:rPr lang="pt-PT" sz="2000" dirty="0"/>
              <a:t> (ROC) curve </a:t>
            </a:r>
            <a:r>
              <a:rPr lang="pt-PT" sz="2000" dirty="0" err="1"/>
              <a:t>tells</a:t>
            </a:r>
            <a:r>
              <a:rPr lang="pt-PT" sz="2000" dirty="0"/>
              <a:t> </a:t>
            </a:r>
            <a:r>
              <a:rPr lang="pt-PT" sz="2000" dirty="0" err="1"/>
              <a:t>you</a:t>
            </a:r>
            <a:r>
              <a:rPr lang="pt-PT" sz="2000" dirty="0"/>
              <a:t>:</a:t>
            </a:r>
          </a:p>
        </p:txBody>
      </p:sp>
      <p:graphicFrame>
        <p:nvGraphicFramePr>
          <p:cNvPr id="7" name="Table 6"/>
          <p:cNvGraphicFramePr>
            <a:graphicFrameLocks noGrp="1"/>
          </p:cNvGraphicFramePr>
          <p:nvPr>
            <p:extLst>
              <p:ext uri="{D42A27DB-BD31-4B8C-83A1-F6EECF244321}">
                <p14:modId xmlns:p14="http://schemas.microsoft.com/office/powerpoint/2010/main" val="506842324"/>
              </p:ext>
            </p:extLst>
          </p:nvPr>
        </p:nvGraphicFramePr>
        <p:xfrm>
          <a:off x="5171952" y="2755720"/>
          <a:ext cx="3646371" cy="2926080"/>
        </p:xfrm>
        <a:graphic>
          <a:graphicData uri="http://schemas.openxmlformats.org/drawingml/2006/table">
            <a:tbl>
              <a:tblPr firstRow="1" bandRow="1">
                <a:tableStyleId>{5C22544A-7EE6-4342-B048-85BDC9FD1C3A}</a:tableStyleId>
              </a:tblPr>
              <a:tblGrid>
                <a:gridCol w="1243877">
                  <a:extLst>
                    <a:ext uri="{9D8B030D-6E8A-4147-A177-3AD203B41FA5}">
                      <a16:colId xmlns:a16="http://schemas.microsoft.com/office/drawing/2014/main" val="20000"/>
                    </a:ext>
                  </a:extLst>
                </a:gridCol>
                <a:gridCol w="1227025">
                  <a:extLst>
                    <a:ext uri="{9D8B030D-6E8A-4147-A177-3AD203B41FA5}">
                      <a16:colId xmlns:a16="http://schemas.microsoft.com/office/drawing/2014/main" val="20001"/>
                    </a:ext>
                  </a:extLst>
                </a:gridCol>
                <a:gridCol w="1175469">
                  <a:extLst>
                    <a:ext uri="{9D8B030D-6E8A-4147-A177-3AD203B41FA5}">
                      <a16:colId xmlns:a16="http://schemas.microsoft.com/office/drawing/2014/main" val="20002"/>
                    </a:ext>
                  </a:extLst>
                </a:gridCol>
              </a:tblGrid>
              <a:tr h="217013">
                <a:tc>
                  <a:txBody>
                    <a:bodyPr/>
                    <a:lstStyle/>
                    <a:p>
                      <a:r>
                        <a:rPr lang="pt-PT" dirty="0" err="1"/>
                        <a:t>Observed</a:t>
                      </a:r>
                      <a:endParaRPr lang="pt-PT" dirty="0"/>
                    </a:p>
                  </a:txBody>
                  <a:tcPr/>
                </a:tc>
                <a:tc>
                  <a:txBody>
                    <a:bodyPr/>
                    <a:lstStyle/>
                    <a:p>
                      <a:r>
                        <a:rPr lang="pt-PT" dirty="0" err="1"/>
                        <a:t>Model</a:t>
                      </a:r>
                      <a:endParaRPr lang="pt-PT" dirty="0"/>
                    </a:p>
                  </a:txBody>
                  <a:tcPr/>
                </a:tc>
                <a:tc>
                  <a:txBody>
                    <a:bodyPr/>
                    <a:lstStyle/>
                    <a:p>
                      <a:r>
                        <a:rPr lang="pt-PT" dirty="0" err="1"/>
                        <a:t>Name</a:t>
                      </a:r>
                      <a:endParaRPr lang="pt-PT" dirty="0"/>
                    </a:p>
                  </a:txBody>
                  <a:tcPr/>
                </a:tc>
                <a:extLst>
                  <a:ext uri="{0D108BD9-81ED-4DB2-BD59-A6C34878D82A}">
                    <a16:rowId xmlns:a16="http://schemas.microsoft.com/office/drawing/2014/main" val="10000"/>
                  </a:ext>
                </a:extLst>
              </a:tr>
              <a:tr h="379772">
                <a:tc>
                  <a:txBody>
                    <a:bodyPr/>
                    <a:lstStyle/>
                    <a:p>
                      <a:r>
                        <a:rPr lang="pt-PT" dirty="0"/>
                        <a:t>TRUE</a:t>
                      </a:r>
                    </a:p>
                  </a:txBody>
                  <a:tcPr/>
                </a:tc>
                <a:tc>
                  <a:txBody>
                    <a:bodyPr/>
                    <a:lstStyle/>
                    <a:p>
                      <a:r>
                        <a:rPr lang="pt-PT" dirty="0"/>
                        <a:t>TRUE</a:t>
                      </a:r>
                    </a:p>
                  </a:txBody>
                  <a:tcPr/>
                </a:tc>
                <a:tc>
                  <a:txBody>
                    <a:bodyPr/>
                    <a:lstStyle/>
                    <a:p>
                      <a:r>
                        <a:rPr lang="pt-PT" dirty="0" err="1"/>
                        <a:t>True</a:t>
                      </a:r>
                      <a:r>
                        <a:rPr lang="pt-PT" dirty="0"/>
                        <a:t> positive</a:t>
                      </a:r>
                    </a:p>
                  </a:txBody>
                  <a:tcPr/>
                </a:tc>
                <a:extLst>
                  <a:ext uri="{0D108BD9-81ED-4DB2-BD59-A6C34878D82A}">
                    <a16:rowId xmlns:a16="http://schemas.microsoft.com/office/drawing/2014/main" val="10001"/>
                  </a:ext>
                </a:extLst>
              </a:tr>
              <a:tr h="379772">
                <a:tc>
                  <a:txBody>
                    <a:bodyPr/>
                    <a:lstStyle/>
                    <a:p>
                      <a:r>
                        <a:rPr lang="pt-PT" dirty="0"/>
                        <a:t>TRUE</a:t>
                      </a:r>
                    </a:p>
                  </a:txBody>
                  <a:tcPr/>
                </a:tc>
                <a:tc>
                  <a:txBody>
                    <a:bodyPr/>
                    <a:lstStyle/>
                    <a:p>
                      <a:r>
                        <a:rPr lang="pt-PT" dirty="0"/>
                        <a:t>FALSE</a:t>
                      </a:r>
                    </a:p>
                  </a:txBody>
                  <a:tcPr/>
                </a:tc>
                <a:tc>
                  <a:txBody>
                    <a:bodyPr/>
                    <a:lstStyle/>
                    <a:p>
                      <a:r>
                        <a:rPr lang="pt-PT" dirty="0"/>
                        <a:t>False negative</a:t>
                      </a:r>
                    </a:p>
                  </a:txBody>
                  <a:tcPr/>
                </a:tc>
                <a:extLst>
                  <a:ext uri="{0D108BD9-81ED-4DB2-BD59-A6C34878D82A}">
                    <a16:rowId xmlns:a16="http://schemas.microsoft.com/office/drawing/2014/main" val="10002"/>
                  </a:ext>
                </a:extLst>
              </a:tr>
              <a:tr h="379772">
                <a:tc>
                  <a:txBody>
                    <a:bodyPr/>
                    <a:lstStyle/>
                    <a:p>
                      <a:r>
                        <a:rPr lang="pt-PT" dirty="0"/>
                        <a:t>FALSE</a:t>
                      </a:r>
                    </a:p>
                  </a:txBody>
                  <a:tcPr/>
                </a:tc>
                <a:tc>
                  <a:txBody>
                    <a:bodyPr/>
                    <a:lstStyle/>
                    <a:p>
                      <a:r>
                        <a:rPr lang="pt-PT" dirty="0"/>
                        <a:t>FALSE</a:t>
                      </a:r>
                    </a:p>
                  </a:txBody>
                  <a:tcPr/>
                </a:tc>
                <a:tc>
                  <a:txBody>
                    <a:bodyPr/>
                    <a:lstStyle/>
                    <a:p>
                      <a:r>
                        <a:rPr lang="pt-PT" dirty="0" err="1"/>
                        <a:t>True</a:t>
                      </a:r>
                      <a:r>
                        <a:rPr lang="pt-PT" dirty="0"/>
                        <a:t> negative</a:t>
                      </a:r>
                    </a:p>
                  </a:txBody>
                  <a:tcPr/>
                </a:tc>
                <a:extLst>
                  <a:ext uri="{0D108BD9-81ED-4DB2-BD59-A6C34878D82A}">
                    <a16:rowId xmlns:a16="http://schemas.microsoft.com/office/drawing/2014/main" val="10003"/>
                  </a:ext>
                </a:extLst>
              </a:tr>
              <a:tr h="379772">
                <a:tc>
                  <a:txBody>
                    <a:bodyPr/>
                    <a:lstStyle/>
                    <a:p>
                      <a:r>
                        <a:rPr lang="pt-PT" dirty="0"/>
                        <a:t>FALSE</a:t>
                      </a:r>
                    </a:p>
                  </a:txBody>
                  <a:tcPr/>
                </a:tc>
                <a:tc>
                  <a:txBody>
                    <a:bodyPr/>
                    <a:lstStyle/>
                    <a:p>
                      <a:r>
                        <a:rPr lang="pt-PT" dirty="0"/>
                        <a:t>TRUE</a:t>
                      </a:r>
                    </a:p>
                  </a:txBody>
                  <a:tcPr/>
                </a:tc>
                <a:tc>
                  <a:txBody>
                    <a:bodyPr/>
                    <a:lstStyle/>
                    <a:p>
                      <a:r>
                        <a:rPr lang="pt-PT" dirty="0"/>
                        <a:t>False positive</a:t>
                      </a:r>
                    </a:p>
                  </a:txBody>
                  <a:tcPr/>
                </a:tc>
                <a:extLst>
                  <a:ext uri="{0D108BD9-81ED-4DB2-BD59-A6C34878D82A}">
                    <a16:rowId xmlns:a16="http://schemas.microsoft.com/office/drawing/2014/main" val="10004"/>
                  </a:ext>
                </a:extLst>
              </a:tr>
            </a:tbl>
          </a:graphicData>
        </a:graphic>
      </p:graphicFrame>
      <p:sp>
        <p:nvSpPr>
          <p:cNvPr id="3" name="CaixaDeTexto 2"/>
          <p:cNvSpPr txBox="1"/>
          <p:nvPr/>
        </p:nvSpPr>
        <p:spPr>
          <a:xfrm>
            <a:off x="5076056" y="5949280"/>
            <a:ext cx="3096344" cy="707886"/>
          </a:xfrm>
          <a:prstGeom prst="rect">
            <a:avLst/>
          </a:prstGeom>
          <a:noFill/>
        </p:spPr>
        <p:txBody>
          <a:bodyPr wrap="square" rtlCol="0">
            <a:spAutoFit/>
          </a:bodyPr>
          <a:lstStyle/>
          <a:p>
            <a:r>
              <a:rPr lang="pt-PT" sz="2000" dirty="0" err="1"/>
              <a:t>Sensitivity</a:t>
            </a:r>
            <a:r>
              <a:rPr lang="pt-PT" sz="2000" dirty="0"/>
              <a:t> TPR</a:t>
            </a:r>
          </a:p>
          <a:p>
            <a:r>
              <a:rPr lang="pt-PT" sz="2000" dirty="0" err="1"/>
              <a:t>Specificity</a:t>
            </a:r>
            <a:r>
              <a:rPr lang="pt-PT" sz="2000" dirty="0"/>
              <a:t> TNR</a:t>
            </a:r>
          </a:p>
        </p:txBody>
      </p:sp>
      <p:pic>
        <p:nvPicPr>
          <p:cNvPr id="3074" name="Picture 2" descr="http://www.unc.edu/courses/2008fall/ecol/563/001/images/lectures/lecture18/fi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51" y="2416194"/>
            <a:ext cx="4608512" cy="424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69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917B-1010-444A-90E6-5B74BDE635FD}"/>
              </a:ext>
            </a:extLst>
          </p:cNvPr>
          <p:cNvSpPr>
            <a:spLocks noGrp="1"/>
          </p:cNvSpPr>
          <p:nvPr>
            <p:ph type="title"/>
          </p:nvPr>
        </p:nvSpPr>
        <p:spPr/>
        <p:txBody>
          <a:bodyPr/>
          <a:lstStyle/>
          <a:p>
            <a:r>
              <a:rPr lang="de-DE" dirty="0"/>
              <a:t>Validation</a:t>
            </a:r>
          </a:p>
        </p:txBody>
      </p:sp>
      <p:sp>
        <p:nvSpPr>
          <p:cNvPr id="4" name="Content Placeholder 2">
            <a:extLst>
              <a:ext uri="{FF2B5EF4-FFF2-40B4-BE49-F238E27FC236}">
                <a16:creationId xmlns:a16="http://schemas.microsoft.com/office/drawing/2014/main" id="{1806B7DD-BFA9-7C4D-9F3A-D0E8C40C13AF}"/>
              </a:ext>
            </a:extLst>
          </p:cNvPr>
          <p:cNvSpPr txBox="1">
            <a:spLocks/>
          </p:cNvSpPr>
          <p:nvPr/>
        </p:nvSpPr>
        <p:spPr>
          <a:xfrm>
            <a:off x="838200" y="1943100"/>
            <a:ext cx="7516660" cy="35182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err="1"/>
              <a:t>Compare</a:t>
            </a:r>
            <a:r>
              <a:rPr lang="de-DE" sz="2400" dirty="0"/>
              <a:t> </a:t>
            </a:r>
            <a:r>
              <a:rPr lang="de-DE" sz="2400" dirty="0" err="1"/>
              <a:t>with</a:t>
            </a:r>
            <a:r>
              <a:rPr lang="de-DE" sz="2400" dirty="0"/>
              <a:t> </a:t>
            </a:r>
            <a:r>
              <a:rPr lang="de-DE" sz="2400" dirty="0" err="1"/>
              <a:t>observed</a:t>
            </a:r>
            <a:r>
              <a:rPr lang="de-DE" sz="2400" dirty="0"/>
              <a:t> </a:t>
            </a:r>
            <a:r>
              <a:rPr lang="de-DE" sz="2400" dirty="0" err="1"/>
              <a:t>data</a:t>
            </a:r>
            <a:r>
              <a:rPr lang="de-DE" sz="2400" dirty="0"/>
              <a:t> </a:t>
            </a:r>
            <a:r>
              <a:rPr lang="de-DE" sz="2400" dirty="0" err="1"/>
              <a:t>that</a:t>
            </a:r>
            <a:r>
              <a:rPr lang="de-DE" sz="2400" dirty="0"/>
              <a:t> </a:t>
            </a:r>
            <a:r>
              <a:rPr lang="de-DE" sz="2400" dirty="0" err="1"/>
              <a:t>you</a:t>
            </a:r>
            <a:r>
              <a:rPr lang="de-DE" sz="2400" dirty="0"/>
              <a:t> </a:t>
            </a:r>
            <a:r>
              <a:rPr lang="de-DE" sz="2400" dirty="0" err="1"/>
              <a:t>haven‘t</a:t>
            </a:r>
            <a:r>
              <a:rPr lang="de-DE" sz="2400" dirty="0"/>
              <a:t> </a:t>
            </a:r>
            <a:r>
              <a:rPr lang="de-DE" sz="2400" dirty="0" err="1"/>
              <a:t>used</a:t>
            </a:r>
            <a:r>
              <a:rPr lang="de-DE" sz="2400" dirty="0"/>
              <a:t> in </a:t>
            </a:r>
            <a:r>
              <a:rPr lang="de-DE" sz="2400" dirty="0" err="1"/>
              <a:t>the</a:t>
            </a:r>
            <a:r>
              <a:rPr lang="de-DE" sz="2400" dirty="0"/>
              <a:t> </a:t>
            </a:r>
            <a:r>
              <a:rPr lang="de-DE" sz="2400" dirty="0" err="1"/>
              <a:t>model</a:t>
            </a:r>
            <a:r>
              <a:rPr lang="de-DE" sz="2400" dirty="0"/>
              <a:t> </a:t>
            </a:r>
            <a:r>
              <a:rPr lang="de-DE" sz="2400" dirty="0" err="1"/>
              <a:t>for</a:t>
            </a:r>
            <a:r>
              <a:rPr lang="de-DE" sz="2400" dirty="0"/>
              <a:t> </a:t>
            </a:r>
            <a:r>
              <a:rPr lang="de-DE" sz="2400" dirty="0" err="1"/>
              <a:t>calibration</a:t>
            </a:r>
            <a:r>
              <a:rPr lang="de-DE" sz="2400" dirty="0"/>
              <a:t> (</a:t>
            </a:r>
            <a:r>
              <a:rPr lang="de-DE" sz="2400" dirty="0" err="1"/>
              <a:t>cross</a:t>
            </a:r>
            <a:r>
              <a:rPr lang="de-DE" sz="2400" dirty="0"/>
              <a:t>-validation, </a:t>
            </a:r>
            <a:r>
              <a:rPr lang="de-DE" sz="2400" dirty="0" err="1"/>
              <a:t>space</a:t>
            </a:r>
            <a:r>
              <a:rPr lang="de-DE" sz="2400" dirty="0"/>
              <a:t> </a:t>
            </a:r>
            <a:r>
              <a:rPr lang="de-DE" sz="2400" dirty="0" err="1"/>
              <a:t>for</a:t>
            </a:r>
            <a:r>
              <a:rPr lang="de-DE" sz="2400" dirty="0"/>
              <a:t> time)</a:t>
            </a:r>
          </a:p>
          <a:p>
            <a:r>
              <a:rPr lang="pt-PT" sz="2400" dirty="0"/>
              <a:t>Pixel </a:t>
            </a:r>
            <a:r>
              <a:rPr lang="pt-PT" sz="2400" dirty="0" err="1"/>
              <a:t>by</a:t>
            </a:r>
            <a:r>
              <a:rPr lang="pt-PT" sz="2400" dirty="0"/>
              <a:t> pixel (</a:t>
            </a:r>
            <a:r>
              <a:rPr lang="pt-PT" sz="2400" dirty="0" err="1"/>
              <a:t>very</a:t>
            </a:r>
            <a:r>
              <a:rPr lang="pt-PT" sz="2400" dirty="0"/>
              <a:t> hard </a:t>
            </a:r>
            <a:r>
              <a:rPr lang="pt-PT" sz="2400" dirty="0" err="1"/>
              <a:t>on</a:t>
            </a:r>
            <a:r>
              <a:rPr lang="pt-PT" sz="2400" dirty="0"/>
              <a:t> </a:t>
            </a:r>
            <a:r>
              <a:rPr lang="pt-PT" sz="2400" dirty="0" err="1"/>
              <a:t>the</a:t>
            </a:r>
            <a:r>
              <a:rPr lang="pt-PT" sz="2400" dirty="0"/>
              <a:t> </a:t>
            </a:r>
            <a:r>
              <a:rPr lang="pt-PT" sz="2400" dirty="0" err="1"/>
              <a:t>models</a:t>
            </a:r>
            <a:r>
              <a:rPr lang="pt-PT" sz="2400" dirty="0"/>
              <a:t>)</a:t>
            </a:r>
          </a:p>
          <a:p>
            <a:r>
              <a:rPr lang="pt-PT" sz="2400" dirty="0" err="1"/>
              <a:t>Neighboorhood</a:t>
            </a:r>
            <a:r>
              <a:rPr lang="pt-PT" sz="2400" dirty="0"/>
              <a:t> </a:t>
            </a:r>
            <a:r>
              <a:rPr lang="pt-PT" sz="2400" dirty="0" err="1"/>
              <a:t>or</a:t>
            </a:r>
            <a:r>
              <a:rPr lang="pt-PT" sz="2400" dirty="0"/>
              <a:t> </a:t>
            </a:r>
            <a:r>
              <a:rPr lang="pt-PT" sz="2400" dirty="0" err="1"/>
              <a:t>distance-based</a:t>
            </a:r>
            <a:endParaRPr lang="pt-PT" sz="2400" dirty="0"/>
          </a:p>
          <a:p>
            <a:r>
              <a:rPr lang="pt-PT" sz="2400" dirty="0" err="1"/>
              <a:t>Provide</a:t>
            </a:r>
            <a:r>
              <a:rPr lang="pt-PT" sz="2400" dirty="0"/>
              <a:t> </a:t>
            </a:r>
            <a:r>
              <a:rPr lang="pt-PT" sz="2400" dirty="0" err="1"/>
              <a:t>policy</a:t>
            </a:r>
            <a:r>
              <a:rPr lang="pt-PT" sz="2400" dirty="0"/>
              <a:t> </a:t>
            </a:r>
            <a:r>
              <a:rPr lang="pt-PT" sz="2400" dirty="0" err="1"/>
              <a:t>and</a:t>
            </a:r>
            <a:r>
              <a:rPr lang="pt-PT" sz="2400" dirty="0"/>
              <a:t> </a:t>
            </a:r>
            <a:r>
              <a:rPr lang="pt-PT" sz="2400" dirty="0" err="1"/>
              <a:t>decision</a:t>
            </a:r>
            <a:r>
              <a:rPr lang="pt-PT" sz="2400" dirty="0"/>
              <a:t> </a:t>
            </a:r>
            <a:r>
              <a:rPr lang="pt-PT" sz="2400" dirty="0" err="1"/>
              <a:t>makers</a:t>
            </a:r>
            <a:r>
              <a:rPr lang="pt-PT" sz="2400" dirty="0"/>
              <a:t> a </a:t>
            </a:r>
            <a:r>
              <a:rPr lang="pt-PT" sz="2400" dirty="0" err="1"/>
              <a:t>confidence</a:t>
            </a:r>
            <a:r>
              <a:rPr lang="pt-PT" sz="2400" dirty="0"/>
              <a:t> </a:t>
            </a:r>
            <a:r>
              <a:rPr lang="pt-PT" sz="2400" dirty="0" err="1"/>
              <a:t>estimate</a:t>
            </a:r>
            <a:r>
              <a:rPr lang="pt-PT" sz="2400" dirty="0"/>
              <a:t> </a:t>
            </a:r>
            <a:r>
              <a:rPr lang="pt-PT" sz="2400" dirty="0" err="1"/>
              <a:t>attached</a:t>
            </a:r>
            <a:r>
              <a:rPr lang="pt-PT" sz="2400" dirty="0"/>
              <a:t> to </a:t>
            </a:r>
            <a:r>
              <a:rPr lang="pt-PT" sz="2400" dirty="0" err="1"/>
              <a:t>your</a:t>
            </a:r>
            <a:r>
              <a:rPr lang="pt-PT" sz="2400" dirty="0"/>
              <a:t> </a:t>
            </a:r>
            <a:r>
              <a:rPr lang="pt-PT" sz="2400" dirty="0" err="1"/>
              <a:t>model</a:t>
            </a:r>
            <a:r>
              <a:rPr lang="pt-PT" sz="2400" dirty="0"/>
              <a:t> outputs (</a:t>
            </a:r>
            <a:r>
              <a:rPr lang="pt-PT" sz="2400" dirty="0" err="1"/>
              <a:t>intermodel</a:t>
            </a:r>
            <a:r>
              <a:rPr lang="pt-PT" sz="2400" dirty="0"/>
              <a:t>)</a:t>
            </a:r>
          </a:p>
          <a:p>
            <a:r>
              <a:rPr lang="pt-PT" sz="2400" dirty="0"/>
              <a:t>Show </a:t>
            </a:r>
            <a:r>
              <a:rPr lang="pt-PT" sz="2400" dirty="0" err="1"/>
              <a:t>where</a:t>
            </a:r>
            <a:r>
              <a:rPr lang="pt-PT" sz="2400" dirty="0"/>
              <a:t> </a:t>
            </a:r>
            <a:r>
              <a:rPr lang="pt-PT" sz="2400" dirty="0" err="1"/>
              <a:t>your</a:t>
            </a:r>
            <a:r>
              <a:rPr lang="pt-PT" sz="2400" dirty="0"/>
              <a:t> </a:t>
            </a:r>
            <a:r>
              <a:rPr lang="pt-PT" sz="2400" dirty="0" err="1"/>
              <a:t>model</a:t>
            </a:r>
            <a:r>
              <a:rPr lang="pt-PT" sz="2400" dirty="0"/>
              <a:t> </a:t>
            </a:r>
            <a:r>
              <a:rPr lang="pt-PT" sz="2400" dirty="0" err="1"/>
              <a:t>is</a:t>
            </a:r>
            <a:r>
              <a:rPr lang="pt-PT" sz="2400" dirty="0"/>
              <a:t> </a:t>
            </a:r>
            <a:r>
              <a:rPr lang="pt-PT" sz="2400" dirty="0" err="1"/>
              <a:t>capturing</a:t>
            </a:r>
            <a:r>
              <a:rPr lang="pt-PT" sz="2400" dirty="0"/>
              <a:t> </a:t>
            </a:r>
            <a:r>
              <a:rPr lang="pt-PT" sz="2400" dirty="0" err="1"/>
              <a:t>well</a:t>
            </a:r>
            <a:r>
              <a:rPr lang="pt-PT" sz="2400" dirty="0"/>
              <a:t> </a:t>
            </a:r>
            <a:r>
              <a:rPr lang="pt-PT" sz="2400" dirty="0" err="1"/>
              <a:t>the</a:t>
            </a:r>
            <a:r>
              <a:rPr lang="pt-PT" sz="2400" dirty="0"/>
              <a:t> </a:t>
            </a:r>
            <a:r>
              <a:rPr lang="pt-PT" sz="2400" dirty="0" err="1"/>
              <a:t>observed</a:t>
            </a:r>
            <a:r>
              <a:rPr lang="pt-PT" sz="2400" dirty="0"/>
              <a:t> </a:t>
            </a:r>
            <a:r>
              <a:rPr lang="pt-PT" sz="2400" dirty="0" err="1"/>
              <a:t>patterns</a:t>
            </a:r>
            <a:r>
              <a:rPr lang="pt-PT" sz="2400" dirty="0"/>
              <a:t> </a:t>
            </a:r>
            <a:r>
              <a:rPr lang="pt-PT" sz="2400" dirty="0" err="1"/>
              <a:t>and</a:t>
            </a:r>
            <a:r>
              <a:rPr lang="pt-PT" sz="2400" dirty="0"/>
              <a:t> </a:t>
            </a:r>
            <a:r>
              <a:rPr lang="pt-PT" sz="2400" dirty="0" err="1"/>
              <a:t>where</a:t>
            </a:r>
            <a:r>
              <a:rPr lang="pt-PT" sz="2400" dirty="0"/>
              <a:t> </a:t>
            </a:r>
            <a:r>
              <a:rPr lang="pt-PT" sz="2400" dirty="0" err="1"/>
              <a:t>it</a:t>
            </a:r>
            <a:r>
              <a:rPr lang="pt-PT" sz="2400" dirty="0"/>
              <a:t> </a:t>
            </a:r>
            <a:r>
              <a:rPr lang="pt-PT" sz="2400" dirty="0" err="1"/>
              <a:t>is</a:t>
            </a:r>
            <a:r>
              <a:rPr lang="pt-PT" sz="2400" dirty="0"/>
              <a:t> </a:t>
            </a:r>
            <a:r>
              <a:rPr lang="pt-PT" sz="2400" dirty="0" err="1"/>
              <a:t>failing</a:t>
            </a:r>
            <a:r>
              <a:rPr lang="pt-PT" sz="2400" dirty="0"/>
              <a:t> (</a:t>
            </a:r>
            <a:r>
              <a:rPr lang="pt-PT" sz="2400" dirty="0" err="1"/>
              <a:t>associate</a:t>
            </a:r>
            <a:r>
              <a:rPr lang="pt-PT" sz="2400" dirty="0"/>
              <a:t> </a:t>
            </a:r>
            <a:r>
              <a:rPr lang="pt-PT" sz="2400" dirty="0" err="1"/>
              <a:t>that</a:t>
            </a:r>
            <a:r>
              <a:rPr lang="pt-PT" sz="2400" dirty="0"/>
              <a:t> </a:t>
            </a:r>
            <a:r>
              <a:rPr lang="pt-PT" sz="2400" dirty="0" err="1"/>
              <a:t>which</a:t>
            </a:r>
            <a:r>
              <a:rPr lang="pt-PT" sz="2400" dirty="0"/>
              <a:t> </a:t>
            </a:r>
            <a:r>
              <a:rPr lang="pt-PT" sz="2400" dirty="0" err="1"/>
              <a:t>specific</a:t>
            </a:r>
            <a:r>
              <a:rPr lang="pt-PT" sz="2400" dirty="0"/>
              <a:t> processes)</a:t>
            </a:r>
            <a:endParaRPr lang="en-US" sz="2400" dirty="0"/>
          </a:p>
          <a:p>
            <a:endParaRPr lang="pt-PT" sz="2400" dirty="0"/>
          </a:p>
        </p:txBody>
      </p:sp>
      <p:sp>
        <p:nvSpPr>
          <p:cNvPr id="5" name="CaixaDeTexto 3">
            <a:extLst>
              <a:ext uri="{FF2B5EF4-FFF2-40B4-BE49-F238E27FC236}">
                <a16:creationId xmlns:a16="http://schemas.microsoft.com/office/drawing/2014/main" id="{9DD7EA59-45FD-9843-9271-2509590C695A}"/>
              </a:ext>
            </a:extLst>
          </p:cNvPr>
          <p:cNvSpPr txBox="1"/>
          <p:nvPr/>
        </p:nvSpPr>
        <p:spPr>
          <a:xfrm>
            <a:off x="397632" y="5692914"/>
            <a:ext cx="8424936" cy="707886"/>
          </a:xfrm>
          <a:prstGeom prst="rect">
            <a:avLst/>
          </a:prstGeom>
          <a:noFill/>
        </p:spPr>
        <p:txBody>
          <a:bodyPr wrap="square" rtlCol="0">
            <a:spAutoFit/>
          </a:bodyPr>
          <a:lstStyle/>
          <a:p>
            <a:r>
              <a:rPr lang="pt-PT" sz="2000" dirty="0" err="1">
                <a:solidFill>
                  <a:srgbClr val="1B0807"/>
                </a:solidFill>
              </a:rPr>
              <a:t>Pontius</a:t>
            </a:r>
            <a:r>
              <a:rPr lang="pt-PT" sz="2000" dirty="0">
                <a:solidFill>
                  <a:srgbClr val="1B0807"/>
                </a:solidFill>
              </a:rPr>
              <a:t> </a:t>
            </a:r>
            <a:r>
              <a:rPr lang="pt-PT" sz="2000" dirty="0" err="1">
                <a:solidFill>
                  <a:srgbClr val="1B0807"/>
                </a:solidFill>
              </a:rPr>
              <a:t>Jr</a:t>
            </a:r>
            <a:r>
              <a:rPr lang="pt-PT" sz="2000" dirty="0">
                <a:solidFill>
                  <a:srgbClr val="1B0807"/>
                </a:solidFill>
              </a:rPr>
              <a:t>. (a </a:t>
            </a:r>
            <a:r>
              <a:rPr lang="pt-PT" sz="2000" dirty="0" err="1">
                <a:solidFill>
                  <a:srgbClr val="1B0807"/>
                </a:solidFill>
              </a:rPr>
              <a:t>lifetime</a:t>
            </a:r>
            <a:r>
              <a:rPr lang="pt-PT" sz="2000" dirty="0">
                <a:solidFill>
                  <a:srgbClr val="1B0807"/>
                </a:solidFill>
              </a:rPr>
              <a:t> </a:t>
            </a:r>
            <a:r>
              <a:rPr lang="pt-PT" sz="2000" dirty="0" err="1">
                <a:solidFill>
                  <a:srgbClr val="1B0807"/>
                </a:solidFill>
              </a:rPr>
              <a:t>dedicated</a:t>
            </a:r>
            <a:r>
              <a:rPr lang="pt-PT" sz="2000" dirty="0">
                <a:solidFill>
                  <a:srgbClr val="1B0807"/>
                </a:solidFill>
              </a:rPr>
              <a:t> to LCC </a:t>
            </a:r>
            <a:r>
              <a:rPr lang="pt-PT" sz="2000" dirty="0" err="1">
                <a:solidFill>
                  <a:srgbClr val="1B0807"/>
                </a:solidFill>
              </a:rPr>
              <a:t>models</a:t>
            </a:r>
            <a:r>
              <a:rPr lang="pt-PT" sz="2000" dirty="0">
                <a:solidFill>
                  <a:srgbClr val="1B0807"/>
                </a:solidFill>
              </a:rPr>
              <a:t>, </a:t>
            </a:r>
            <a:r>
              <a:rPr lang="pt-PT" sz="2000" dirty="0" err="1">
                <a:solidFill>
                  <a:srgbClr val="1B0807"/>
                </a:solidFill>
              </a:rPr>
              <a:t>and</a:t>
            </a:r>
            <a:r>
              <a:rPr lang="pt-PT" sz="2000" dirty="0">
                <a:solidFill>
                  <a:srgbClr val="1B0807"/>
                </a:solidFill>
              </a:rPr>
              <a:t> </a:t>
            </a:r>
            <a:r>
              <a:rPr lang="pt-PT" sz="2000" dirty="0" err="1">
                <a:solidFill>
                  <a:srgbClr val="1B0807"/>
                </a:solidFill>
              </a:rPr>
              <a:t>particularly</a:t>
            </a:r>
            <a:r>
              <a:rPr lang="pt-PT" sz="2000" dirty="0">
                <a:solidFill>
                  <a:srgbClr val="1B0807"/>
                </a:solidFill>
              </a:rPr>
              <a:t> to </a:t>
            </a:r>
            <a:r>
              <a:rPr lang="pt-PT" sz="2000" dirty="0" err="1">
                <a:solidFill>
                  <a:srgbClr val="1B0807"/>
                </a:solidFill>
              </a:rPr>
              <a:t>model</a:t>
            </a:r>
            <a:r>
              <a:rPr lang="pt-PT" sz="2000" dirty="0">
                <a:solidFill>
                  <a:srgbClr val="1B0807"/>
                </a:solidFill>
              </a:rPr>
              <a:t> </a:t>
            </a:r>
            <a:r>
              <a:rPr lang="pt-PT" sz="2000" dirty="0" err="1">
                <a:solidFill>
                  <a:srgbClr val="1B0807"/>
                </a:solidFill>
              </a:rPr>
              <a:t>validation</a:t>
            </a:r>
            <a:r>
              <a:rPr lang="pt-PT" sz="2000" dirty="0">
                <a:solidFill>
                  <a:srgbClr val="1B0807"/>
                </a:solidFill>
              </a:rPr>
              <a:t>): http://www.clarku.edu/~rpontius/</a:t>
            </a:r>
          </a:p>
        </p:txBody>
      </p:sp>
    </p:spTree>
    <p:extLst>
      <p:ext uri="{BB962C8B-B14F-4D97-AF65-F5344CB8AC3E}">
        <p14:creationId xmlns:p14="http://schemas.microsoft.com/office/powerpoint/2010/main" val="908250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8153400" cy="638175"/>
          </a:xfrm>
        </p:spPr>
        <p:txBody>
          <a:bodyPr>
            <a:normAutofit fontScale="90000"/>
          </a:bodyPr>
          <a:lstStyle/>
          <a:p>
            <a:r>
              <a:rPr lang="en-US" dirty="0"/>
              <a:t>Main challenges of LULCC models</a:t>
            </a:r>
          </a:p>
        </p:txBody>
      </p:sp>
      <p:sp>
        <p:nvSpPr>
          <p:cNvPr id="3" name="Content Placeholder 2"/>
          <p:cNvSpPr>
            <a:spLocks noGrp="1"/>
          </p:cNvSpPr>
          <p:nvPr>
            <p:ph idx="1"/>
          </p:nvPr>
        </p:nvSpPr>
        <p:spPr>
          <a:xfrm>
            <a:off x="685800" y="1676400"/>
            <a:ext cx="4049038" cy="4457700"/>
          </a:xfrm>
        </p:spPr>
        <p:txBody>
          <a:bodyPr>
            <a:normAutofit fontScale="70000" lnSpcReduction="20000"/>
          </a:bodyPr>
          <a:lstStyle/>
          <a:p>
            <a:r>
              <a:rPr lang="en-US" sz="2400" dirty="0"/>
              <a:t>Land use and land cover change is incredibly dynamic </a:t>
            </a:r>
          </a:p>
          <a:p>
            <a:endParaRPr lang="en-US" sz="2400" dirty="0"/>
          </a:p>
          <a:p>
            <a:r>
              <a:rPr lang="en-US" sz="2400" dirty="0"/>
              <a:t>Input data that represents well the proximate causes and drivers of LCC is lacking</a:t>
            </a:r>
          </a:p>
          <a:p>
            <a:pPr marL="0" indent="0">
              <a:buNone/>
            </a:pPr>
            <a:endParaRPr lang="en-US" sz="2400" dirty="0"/>
          </a:p>
          <a:p>
            <a:r>
              <a:rPr lang="en-US" sz="2400" dirty="0"/>
              <a:t>Correctly calibrate the model to represent the relationships between drivers and LCC</a:t>
            </a:r>
          </a:p>
          <a:p>
            <a:pPr marL="0" indent="0">
              <a:buNone/>
            </a:pPr>
            <a:endParaRPr lang="en-US" sz="2400" dirty="0"/>
          </a:p>
          <a:p>
            <a:r>
              <a:rPr lang="en-US" sz="2400" dirty="0"/>
              <a:t>Dynamics of LCC – keeping the parameters static over time is an oversimplification</a:t>
            </a:r>
          </a:p>
          <a:p>
            <a:endParaRPr lang="en-US" sz="2400" dirty="0"/>
          </a:p>
          <a:p>
            <a:r>
              <a:rPr lang="en-US" sz="2400" dirty="0"/>
              <a:t>Regional dependence of LCC and its parameters</a:t>
            </a:r>
          </a:p>
        </p:txBody>
      </p:sp>
      <p:pic>
        <p:nvPicPr>
          <p:cNvPr id="4" name="Picture 3">
            <a:extLst>
              <a:ext uri="{FF2B5EF4-FFF2-40B4-BE49-F238E27FC236}">
                <a16:creationId xmlns:a16="http://schemas.microsoft.com/office/drawing/2014/main" id="{01CB06A1-07BB-EF4C-89C1-8C1D770B1E2A}"/>
              </a:ext>
            </a:extLst>
          </p:cNvPr>
          <p:cNvPicPr>
            <a:picLocks noChangeAspect="1"/>
          </p:cNvPicPr>
          <p:nvPr/>
        </p:nvPicPr>
        <p:blipFill>
          <a:blip r:embed="rId2"/>
          <a:stretch>
            <a:fillRect/>
          </a:stretch>
        </p:blipFill>
        <p:spPr>
          <a:xfrm>
            <a:off x="4175514" y="1563666"/>
            <a:ext cx="4816086" cy="2071344"/>
          </a:xfrm>
          <a:prstGeom prst="rect">
            <a:avLst/>
          </a:prstGeom>
        </p:spPr>
      </p:pic>
    </p:spTree>
    <p:extLst>
      <p:ext uri="{BB962C8B-B14F-4D97-AF65-F5344CB8AC3E}">
        <p14:creationId xmlns:p14="http://schemas.microsoft.com/office/powerpoint/2010/main" val="371071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challenges of LULCC models</a:t>
            </a:r>
          </a:p>
        </p:txBody>
      </p:sp>
      <p:sp>
        <p:nvSpPr>
          <p:cNvPr id="3" name="Content Placeholder 2"/>
          <p:cNvSpPr>
            <a:spLocks noGrp="1"/>
          </p:cNvSpPr>
          <p:nvPr>
            <p:ph idx="1"/>
          </p:nvPr>
        </p:nvSpPr>
        <p:spPr>
          <a:xfrm>
            <a:off x="457200" y="1943100"/>
            <a:ext cx="8363272" cy="4457700"/>
          </a:xfrm>
        </p:spPr>
        <p:txBody>
          <a:bodyPr/>
          <a:lstStyle/>
          <a:p>
            <a:r>
              <a:rPr lang="en-US" sz="2400" dirty="0"/>
              <a:t>Policy changes are really hard to capture and even harder to anticipate</a:t>
            </a:r>
          </a:p>
          <a:p>
            <a:pPr marL="0" indent="0">
              <a:buNone/>
            </a:pPr>
            <a:endParaRPr lang="en-US" sz="2400" dirty="0"/>
          </a:p>
          <a:p>
            <a:r>
              <a:rPr lang="en-US" sz="2400" dirty="0"/>
              <a:t>Human behavior and associate economics are extremely hard to predict and have great impact on LCC</a:t>
            </a:r>
          </a:p>
          <a:p>
            <a:pPr marL="0" indent="0">
              <a:buNone/>
            </a:pPr>
            <a:r>
              <a:rPr lang="en-US" sz="2400" dirty="0"/>
              <a:t> </a:t>
            </a:r>
          </a:p>
          <a:p>
            <a:r>
              <a:rPr lang="en-US" sz="2400" dirty="0"/>
              <a:t>Scalability: a model that is developed in one region hardly ever works well in another region due to the specifics of LCC in each region</a:t>
            </a:r>
          </a:p>
        </p:txBody>
      </p:sp>
    </p:spTree>
    <p:extLst>
      <p:ext uri="{BB962C8B-B14F-4D97-AF65-F5344CB8AC3E}">
        <p14:creationId xmlns:p14="http://schemas.microsoft.com/office/powerpoint/2010/main" val="852456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551" y="365126"/>
            <a:ext cx="9023482" cy="1325563"/>
          </a:xfrm>
        </p:spPr>
        <p:txBody>
          <a:bodyPr>
            <a:normAutofit/>
          </a:bodyPr>
          <a:lstStyle/>
          <a:p>
            <a:r>
              <a:rPr lang="pt-PT" sz="3600" dirty="0"/>
              <a:t>A </a:t>
            </a:r>
            <a:r>
              <a:rPr lang="pt-PT" sz="3600" dirty="0" err="1"/>
              <a:t>concrete</a:t>
            </a:r>
            <a:r>
              <a:rPr lang="pt-PT" sz="3600" dirty="0"/>
              <a:t> </a:t>
            </a:r>
            <a:r>
              <a:rPr lang="pt-PT" sz="3600" dirty="0" err="1"/>
              <a:t>example</a:t>
            </a:r>
            <a:r>
              <a:rPr lang="pt-PT" sz="3600" dirty="0"/>
              <a:t> in </a:t>
            </a:r>
            <a:r>
              <a:rPr lang="pt-PT" sz="3600" dirty="0" err="1"/>
              <a:t>the</a:t>
            </a:r>
            <a:r>
              <a:rPr lang="pt-PT" sz="3600" dirty="0"/>
              <a:t> </a:t>
            </a:r>
            <a:r>
              <a:rPr lang="pt-PT" sz="3600" dirty="0" err="1"/>
              <a:t>Brazilian</a:t>
            </a:r>
            <a:r>
              <a:rPr lang="pt-PT" sz="3600" dirty="0"/>
              <a:t> Amazon</a:t>
            </a:r>
          </a:p>
        </p:txBody>
      </p:sp>
      <p:sp>
        <p:nvSpPr>
          <p:cNvPr id="3" name="Marcador de Posição de Conteúdo 2"/>
          <p:cNvSpPr>
            <a:spLocks noGrp="1"/>
          </p:cNvSpPr>
          <p:nvPr>
            <p:ph idx="1"/>
          </p:nvPr>
        </p:nvSpPr>
        <p:spPr>
          <a:xfrm>
            <a:off x="108551" y="3719211"/>
            <a:ext cx="7543800" cy="2899792"/>
          </a:xfrm>
        </p:spPr>
        <p:txBody>
          <a:bodyPr/>
          <a:lstStyle/>
          <a:p>
            <a:r>
              <a:rPr lang="pt-PT" sz="2400" dirty="0" err="1"/>
              <a:t>Large</a:t>
            </a:r>
            <a:r>
              <a:rPr lang="pt-PT" sz="2400" dirty="0"/>
              <a:t> </a:t>
            </a:r>
            <a:r>
              <a:rPr lang="pt-PT" sz="2400" dirty="0" err="1"/>
              <a:t>scale</a:t>
            </a:r>
            <a:r>
              <a:rPr lang="pt-PT" sz="2400" dirty="0"/>
              <a:t> </a:t>
            </a:r>
            <a:r>
              <a:rPr lang="pt-PT" sz="2400" dirty="0" err="1"/>
              <a:t>agriculture</a:t>
            </a:r>
            <a:r>
              <a:rPr lang="pt-PT" sz="2400" dirty="0"/>
              <a:t>:</a:t>
            </a:r>
          </a:p>
          <a:p>
            <a:pPr lvl="1"/>
            <a:r>
              <a:rPr lang="pt-PT" sz="2000" dirty="0" err="1"/>
              <a:t>Cattle</a:t>
            </a:r>
            <a:r>
              <a:rPr lang="pt-PT" sz="2000" dirty="0"/>
              <a:t> </a:t>
            </a:r>
            <a:r>
              <a:rPr lang="pt-PT" sz="2000" dirty="0" err="1"/>
              <a:t>ranching</a:t>
            </a:r>
            <a:endParaRPr lang="pt-PT" sz="2000" dirty="0"/>
          </a:p>
          <a:p>
            <a:pPr lvl="1"/>
            <a:r>
              <a:rPr lang="pt-PT" sz="2000" dirty="0" err="1"/>
              <a:t>Soybean</a:t>
            </a:r>
            <a:r>
              <a:rPr lang="pt-PT" sz="2000" dirty="0"/>
              <a:t> </a:t>
            </a:r>
            <a:r>
              <a:rPr lang="pt-PT" sz="2000" dirty="0" err="1"/>
              <a:t>plantation</a:t>
            </a:r>
            <a:endParaRPr lang="pt-PT" sz="2000" dirty="0"/>
          </a:p>
          <a:p>
            <a:r>
              <a:rPr lang="pt-PT" sz="2400" dirty="0" err="1"/>
              <a:t>Road</a:t>
            </a:r>
            <a:r>
              <a:rPr lang="pt-PT" sz="2400" dirty="0"/>
              <a:t> network </a:t>
            </a:r>
            <a:r>
              <a:rPr lang="pt-PT" sz="2400" dirty="0" err="1"/>
              <a:t>expansion</a:t>
            </a:r>
            <a:r>
              <a:rPr lang="pt-PT" sz="2400" dirty="0"/>
              <a:t> </a:t>
            </a:r>
          </a:p>
          <a:p>
            <a:pPr marL="0" indent="0">
              <a:buNone/>
            </a:pPr>
            <a:r>
              <a:rPr lang="pt-PT" sz="2400" dirty="0"/>
              <a:t>(17,000 km/</a:t>
            </a:r>
            <a:r>
              <a:rPr lang="pt-PT" sz="2400" dirty="0" err="1"/>
              <a:t>yr</a:t>
            </a:r>
            <a:r>
              <a:rPr lang="pt-PT" sz="2400" dirty="0"/>
              <a:t>)</a:t>
            </a:r>
          </a:p>
          <a:p>
            <a:r>
              <a:rPr lang="pt-PT" sz="2400" dirty="0" err="1"/>
              <a:t>Protected</a:t>
            </a:r>
            <a:r>
              <a:rPr lang="pt-PT" sz="2400" dirty="0"/>
              <a:t> </a:t>
            </a:r>
            <a:r>
              <a:rPr lang="pt-PT" sz="2400" dirty="0" err="1"/>
              <a:t>Areas</a:t>
            </a:r>
            <a:endParaRPr lang="pt-PT" sz="2400" dirty="0"/>
          </a:p>
        </p:txBody>
      </p:sp>
      <p:sp>
        <p:nvSpPr>
          <p:cNvPr id="4" name="CaixaDeTexto 3"/>
          <p:cNvSpPr txBox="1"/>
          <p:nvPr/>
        </p:nvSpPr>
        <p:spPr>
          <a:xfrm>
            <a:off x="6919568" y="6383250"/>
            <a:ext cx="2212465" cy="338554"/>
          </a:xfrm>
          <a:prstGeom prst="rect">
            <a:avLst/>
          </a:prstGeom>
          <a:noFill/>
        </p:spPr>
        <p:txBody>
          <a:bodyPr wrap="none" rtlCol="0">
            <a:spAutoFit/>
          </a:bodyPr>
          <a:lstStyle/>
          <a:p>
            <a:r>
              <a:rPr lang="pt-PT" sz="1600" dirty="0">
                <a:solidFill>
                  <a:srgbClr val="040404"/>
                </a:solidFill>
              </a:rPr>
              <a:t>(Ahmed </a:t>
            </a:r>
            <a:r>
              <a:rPr lang="pt-PT" sz="1600" dirty="0" err="1">
                <a:solidFill>
                  <a:srgbClr val="040404"/>
                </a:solidFill>
              </a:rPr>
              <a:t>et</a:t>
            </a:r>
            <a:r>
              <a:rPr lang="pt-PT" sz="1600" dirty="0">
                <a:solidFill>
                  <a:srgbClr val="040404"/>
                </a:solidFill>
              </a:rPr>
              <a:t> al.2014)</a:t>
            </a:r>
          </a:p>
        </p:txBody>
      </p:sp>
      <p:pic>
        <p:nvPicPr>
          <p:cNvPr id="5" name="Imagem 4"/>
          <p:cNvPicPr>
            <a:picLocks noChangeAspect="1"/>
          </p:cNvPicPr>
          <p:nvPr/>
        </p:nvPicPr>
        <p:blipFill>
          <a:blip r:embed="rId2"/>
          <a:stretch>
            <a:fillRect/>
          </a:stretch>
        </p:blipFill>
        <p:spPr>
          <a:xfrm>
            <a:off x="108551" y="1520553"/>
            <a:ext cx="7038975" cy="2028825"/>
          </a:xfrm>
          <a:prstGeom prst="rect">
            <a:avLst/>
          </a:prstGeom>
        </p:spPr>
      </p:pic>
      <p:pic>
        <p:nvPicPr>
          <p:cNvPr id="1026" name="Picture 2" descr="Road network growth rates in the Brazilian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977" y="2636912"/>
            <a:ext cx="3182778" cy="347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5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Consequences of LULCC</a:t>
            </a:r>
          </a:p>
        </p:txBody>
      </p:sp>
      <p:sp>
        <p:nvSpPr>
          <p:cNvPr id="3" name="Content Placeholder 2"/>
          <p:cNvSpPr>
            <a:spLocks noGrp="1"/>
          </p:cNvSpPr>
          <p:nvPr>
            <p:ph idx="1"/>
          </p:nvPr>
        </p:nvSpPr>
        <p:spPr>
          <a:xfrm>
            <a:off x="628650" y="1825625"/>
            <a:ext cx="4092979" cy="4774680"/>
          </a:xfrm>
        </p:spPr>
        <p:txBody>
          <a:bodyPr>
            <a:normAutofit/>
          </a:bodyPr>
          <a:lstStyle/>
          <a:p>
            <a:r>
              <a:rPr lang="en-US" sz="1800" dirty="0"/>
              <a:t>As the landscape changes, there are major impacts on biodiversity, ecosystem services, and human well being, which can be aggravated by climate change </a:t>
            </a:r>
            <a:r>
              <a:rPr lang="en-US" sz="1400" dirty="0"/>
              <a:t>(</a:t>
            </a:r>
            <a:r>
              <a:rPr lang="en-US" sz="1400" dirty="0" err="1"/>
              <a:t>Pecl</a:t>
            </a:r>
            <a:r>
              <a:rPr lang="en-US" sz="1400" dirty="0"/>
              <a:t> et al. 2017 Science)</a:t>
            </a:r>
            <a:r>
              <a:rPr lang="en-US" sz="1800" dirty="0"/>
              <a:t>; </a:t>
            </a:r>
          </a:p>
          <a:p>
            <a:endParaRPr lang="en-US" sz="1800" dirty="0"/>
          </a:p>
          <a:p>
            <a:r>
              <a:rPr lang="en-US" sz="1800" dirty="0"/>
              <a:t>Modeling can help us understand how landscapes change over time and space, its consequences on biodiversity, ecosystem services, and potential impacts on human well being;</a:t>
            </a:r>
          </a:p>
          <a:p>
            <a:endParaRPr lang="en-US" sz="1800" dirty="0"/>
          </a:p>
          <a:p>
            <a:r>
              <a:rPr lang="en-US" sz="1800" dirty="0"/>
              <a:t>By projecting future changes we can help decision and policy makers anticipate potential impacts.</a:t>
            </a:r>
          </a:p>
          <a:p>
            <a:endParaRPr lang="en-US" sz="1800" dirty="0"/>
          </a:p>
        </p:txBody>
      </p:sp>
      <p:pic>
        <p:nvPicPr>
          <p:cNvPr id="4" name="Picture 3"/>
          <p:cNvPicPr>
            <a:picLocks noChangeAspect="1"/>
          </p:cNvPicPr>
          <p:nvPr/>
        </p:nvPicPr>
        <p:blipFill>
          <a:blip r:embed="rId2"/>
          <a:stretch>
            <a:fillRect/>
          </a:stretch>
        </p:blipFill>
        <p:spPr>
          <a:xfrm>
            <a:off x="4904508" y="4259424"/>
            <a:ext cx="4106487" cy="2200834"/>
          </a:xfrm>
          <a:prstGeom prst="rect">
            <a:avLst/>
          </a:prstGeom>
        </p:spPr>
      </p:pic>
      <p:sp>
        <p:nvSpPr>
          <p:cNvPr id="5" name="TextBox 4"/>
          <p:cNvSpPr txBox="1"/>
          <p:nvPr/>
        </p:nvSpPr>
        <p:spPr>
          <a:xfrm>
            <a:off x="6266638" y="6475647"/>
            <a:ext cx="1933799" cy="276999"/>
          </a:xfrm>
          <a:prstGeom prst="rect">
            <a:avLst/>
          </a:prstGeom>
          <a:noFill/>
        </p:spPr>
        <p:txBody>
          <a:bodyPr wrap="none" rtlCol="0">
            <a:spAutoFit/>
          </a:bodyPr>
          <a:lstStyle/>
          <a:p>
            <a:r>
              <a:rPr lang="en-US" sz="1200" dirty="0" err="1"/>
              <a:t>Cardinale</a:t>
            </a:r>
            <a:r>
              <a:rPr lang="en-US" sz="1200" dirty="0"/>
              <a:t> et al. 2012 Nature</a:t>
            </a:r>
          </a:p>
        </p:txBody>
      </p:sp>
      <p:pic>
        <p:nvPicPr>
          <p:cNvPr id="6" name="Picture 5"/>
          <p:cNvPicPr>
            <a:picLocks noChangeAspect="1"/>
          </p:cNvPicPr>
          <p:nvPr/>
        </p:nvPicPr>
        <p:blipFill>
          <a:blip r:embed="rId3"/>
          <a:stretch>
            <a:fillRect/>
          </a:stretch>
        </p:blipFill>
        <p:spPr>
          <a:xfrm>
            <a:off x="5302428" y="1421368"/>
            <a:ext cx="3841572" cy="2470155"/>
          </a:xfrm>
          <a:prstGeom prst="rect">
            <a:avLst/>
          </a:prstGeom>
        </p:spPr>
      </p:pic>
      <p:sp>
        <p:nvSpPr>
          <p:cNvPr id="7" name="TextBox 6"/>
          <p:cNvSpPr txBox="1"/>
          <p:nvPr/>
        </p:nvSpPr>
        <p:spPr>
          <a:xfrm>
            <a:off x="6266638" y="3906912"/>
            <a:ext cx="1716688" cy="276999"/>
          </a:xfrm>
          <a:prstGeom prst="rect">
            <a:avLst/>
          </a:prstGeom>
          <a:noFill/>
        </p:spPr>
        <p:txBody>
          <a:bodyPr wrap="none" rtlCol="0">
            <a:spAutoFit/>
          </a:bodyPr>
          <a:lstStyle/>
          <a:p>
            <a:r>
              <a:rPr lang="en-US" sz="1200" dirty="0"/>
              <a:t>Foley et al. 2005 Science</a:t>
            </a:r>
          </a:p>
        </p:txBody>
      </p:sp>
    </p:spTree>
    <p:extLst>
      <p:ext uri="{BB962C8B-B14F-4D97-AF65-F5344CB8AC3E}">
        <p14:creationId xmlns:p14="http://schemas.microsoft.com/office/powerpoint/2010/main" val="18187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2111" y="1803910"/>
            <a:ext cx="4682836" cy="1519627"/>
          </a:xfrm>
          <a:prstGeom prst="rect">
            <a:avLst/>
          </a:prstGeom>
        </p:spPr>
      </p:pic>
      <p:pic>
        <p:nvPicPr>
          <p:cNvPr id="3" name="Picture 2"/>
          <p:cNvPicPr>
            <a:picLocks noChangeAspect="1"/>
          </p:cNvPicPr>
          <p:nvPr/>
        </p:nvPicPr>
        <p:blipFill>
          <a:blip r:embed="rId3"/>
          <a:stretch>
            <a:fillRect/>
          </a:stretch>
        </p:blipFill>
        <p:spPr>
          <a:xfrm>
            <a:off x="383388" y="4153967"/>
            <a:ext cx="3879273" cy="1643323"/>
          </a:xfrm>
          <a:prstGeom prst="rect">
            <a:avLst/>
          </a:prstGeom>
        </p:spPr>
      </p:pic>
      <p:sp>
        <p:nvSpPr>
          <p:cNvPr id="2" name="Title 1"/>
          <p:cNvSpPr>
            <a:spLocks noGrp="1"/>
          </p:cNvSpPr>
          <p:nvPr>
            <p:ph type="title"/>
          </p:nvPr>
        </p:nvSpPr>
        <p:spPr/>
        <p:txBody>
          <a:bodyPr>
            <a:normAutofit/>
          </a:bodyPr>
          <a:lstStyle/>
          <a:p>
            <a:r>
              <a:rPr lang="en-US" sz="4000" dirty="0"/>
              <a:t>Understanding tropical deforestation</a:t>
            </a:r>
          </a:p>
        </p:txBody>
      </p:sp>
      <p:pic>
        <p:nvPicPr>
          <p:cNvPr id="6" name="Picture 5"/>
          <p:cNvPicPr>
            <a:picLocks noChangeAspect="1"/>
          </p:cNvPicPr>
          <p:nvPr/>
        </p:nvPicPr>
        <p:blipFill>
          <a:blip r:embed="rId4"/>
          <a:stretch>
            <a:fillRect/>
          </a:stretch>
        </p:blipFill>
        <p:spPr>
          <a:xfrm>
            <a:off x="7056769" y="6225933"/>
            <a:ext cx="2021714" cy="494270"/>
          </a:xfrm>
          <a:prstGeom prst="rect">
            <a:avLst/>
          </a:prstGeom>
        </p:spPr>
      </p:pic>
      <p:sp>
        <p:nvSpPr>
          <p:cNvPr id="9" name="Process 8"/>
          <p:cNvSpPr/>
          <p:nvPr/>
        </p:nvSpPr>
        <p:spPr>
          <a:xfrm>
            <a:off x="2231024" y="2153110"/>
            <a:ext cx="34289" cy="3520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
          <p:cNvSpPr/>
          <p:nvPr/>
        </p:nvSpPr>
        <p:spPr>
          <a:xfrm>
            <a:off x="715673" y="5806501"/>
            <a:ext cx="3061253" cy="52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Implementation of policies aimed at preventing illegal deforestation</a:t>
            </a:r>
          </a:p>
        </p:txBody>
      </p:sp>
      <p:pic>
        <p:nvPicPr>
          <p:cNvPr id="11" name="Picture 10"/>
          <p:cNvPicPr>
            <a:picLocks noChangeAspect="1"/>
          </p:cNvPicPr>
          <p:nvPr/>
        </p:nvPicPr>
        <p:blipFill>
          <a:blip r:embed="rId5"/>
          <a:stretch>
            <a:fillRect/>
          </a:stretch>
        </p:blipFill>
        <p:spPr>
          <a:xfrm>
            <a:off x="5080000" y="4002406"/>
            <a:ext cx="3514569" cy="1598663"/>
          </a:xfrm>
          <a:prstGeom prst="rect">
            <a:avLst/>
          </a:prstGeom>
        </p:spPr>
      </p:pic>
      <p:sp>
        <p:nvSpPr>
          <p:cNvPr id="12" name="Process 11"/>
          <p:cNvSpPr/>
          <p:nvPr/>
        </p:nvSpPr>
        <p:spPr>
          <a:xfrm>
            <a:off x="6352209" y="3741081"/>
            <a:ext cx="39259" cy="18599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080000" y="1831876"/>
            <a:ext cx="3953539" cy="1200329"/>
          </a:xfrm>
          <a:prstGeom prst="rect">
            <a:avLst/>
          </a:prstGeom>
          <a:noFill/>
        </p:spPr>
        <p:txBody>
          <a:bodyPr wrap="square" rtlCol="0">
            <a:spAutoFit/>
          </a:bodyPr>
          <a:lstStyle/>
          <a:p>
            <a:pPr marL="285750" indent="-285750">
              <a:buFont typeface="Arial" charset="0"/>
              <a:buChar char="•"/>
            </a:pPr>
            <a:r>
              <a:rPr lang="en-US" dirty="0"/>
              <a:t>Socio economic fluctuations and policy implementation can impact both the rate and location of land cover change; </a:t>
            </a:r>
          </a:p>
        </p:txBody>
      </p:sp>
      <p:sp>
        <p:nvSpPr>
          <p:cNvPr id="14" name="TextBox 13"/>
          <p:cNvSpPr txBox="1"/>
          <p:nvPr/>
        </p:nvSpPr>
        <p:spPr>
          <a:xfrm>
            <a:off x="5099543" y="5696586"/>
            <a:ext cx="2583849" cy="276999"/>
          </a:xfrm>
          <a:prstGeom prst="rect">
            <a:avLst/>
          </a:prstGeom>
          <a:noFill/>
        </p:spPr>
        <p:txBody>
          <a:bodyPr wrap="none" rtlCol="0">
            <a:spAutoFit/>
          </a:bodyPr>
          <a:lstStyle/>
          <a:p>
            <a:r>
              <a:rPr lang="en-US" sz="1200" dirty="0" err="1"/>
              <a:t>Dalla</a:t>
            </a:r>
            <a:r>
              <a:rPr lang="en-US" sz="1200" dirty="0"/>
              <a:t>-Nora et al. 2014 Land Use Policy </a:t>
            </a:r>
          </a:p>
        </p:txBody>
      </p:sp>
      <p:sp>
        <p:nvSpPr>
          <p:cNvPr id="15" name="TextBox 14"/>
          <p:cNvSpPr txBox="1"/>
          <p:nvPr/>
        </p:nvSpPr>
        <p:spPr>
          <a:xfrm>
            <a:off x="292111" y="3436758"/>
            <a:ext cx="1211550" cy="461665"/>
          </a:xfrm>
          <a:prstGeom prst="rect">
            <a:avLst/>
          </a:prstGeom>
          <a:noFill/>
        </p:spPr>
        <p:txBody>
          <a:bodyPr wrap="none" rtlCol="0">
            <a:spAutoFit/>
          </a:bodyPr>
          <a:lstStyle/>
          <a:p>
            <a:r>
              <a:rPr lang="en-US" sz="1200" b="1" dirty="0"/>
              <a:t>Rosa</a:t>
            </a:r>
            <a:r>
              <a:rPr lang="en-US" sz="1200" dirty="0"/>
              <a:t> et al. 2012 </a:t>
            </a:r>
          </a:p>
          <a:p>
            <a:r>
              <a:rPr lang="en-US" sz="1200" dirty="0"/>
              <a:t>Cons. Biology </a:t>
            </a:r>
          </a:p>
        </p:txBody>
      </p:sp>
      <p:pic>
        <p:nvPicPr>
          <p:cNvPr id="7" name="Picture 6"/>
          <p:cNvPicPr>
            <a:picLocks noChangeAspect="1"/>
          </p:cNvPicPr>
          <p:nvPr/>
        </p:nvPicPr>
        <p:blipFill>
          <a:blip r:embed="rId6"/>
          <a:stretch>
            <a:fillRect/>
          </a:stretch>
        </p:blipFill>
        <p:spPr>
          <a:xfrm>
            <a:off x="3931244" y="6201581"/>
            <a:ext cx="1555865" cy="518622"/>
          </a:xfrm>
          <a:prstGeom prst="rect">
            <a:avLst/>
          </a:prstGeom>
        </p:spPr>
      </p:pic>
      <p:pic>
        <p:nvPicPr>
          <p:cNvPr id="8" name="Picture 7"/>
          <p:cNvPicPr>
            <a:picLocks noChangeAspect="1"/>
          </p:cNvPicPr>
          <p:nvPr/>
        </p:nvPicPr>
        <p:blipFill>
          <a:blip r:embed="rId7"/>
          <a:stretch>
            <a:fillRect/>
          </a:stretch>
        </p:blipFill>
        <p:spPr>
          <a:xfrm>
            <a:off x="5554215" y="6120135"/>
            <a:ext cx="1435448" cy="701535"/>
          </a:xfrm>
          <a:prstGeom prst="rect">
            <a:avLst/>
          </a:prstGeom>
        </p:spPr>
      </p:pic>
    </p:spTree>
    <p:extLst>
      <p:ext uri="{BB962C8B-B14F-4D97-AF65-F5344CB8AC3E}">
        <p14:creationId xmlns:p14="http://schemas.microsoft.com/office/powerpoint/2010/main" val="183519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Input </a:t>
            </a:r>
            <a:r>
              <a:rPr lang="pt-PT" dirty="0" err="1"/>
              <a:t>variables</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68" y="3822484"/>
            <a:ext cx="4138516" cy="28502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75126"/>
            <a:ext cx="2445186" cy="18414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3140968"/>
            <a:ext cx="2425248" cy="18035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8780" y="4884095"/>
            <a:ext cx="2439445" cy="1849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5200" y="4891394"/>
            <a:ext cx="2434784" cy="1833603"/>
          </a:xfrm>
          <a:prstGeom prst="rect">
            <a:avLst/>
          </a:prstGeom>
        </p:spPr>
      </p:pic>
      <p:sp>
        <p:nvSpPr>
          <p:cNvPr id="9" name="Rectangle 8"/>
          <p:cNvSpPr/>
          <p:nvPr/>
        </p:nvSpPr>
        <p:spPr>
          <a:xfrm>
            <a:off x="179512" y="1677920"/>
            <a:ext cx="9217024" cy="1569660"/>
          </a:xfrm>
          <a:prstGeom prst="rect">
            <a:avLst/>
          </a:prstGeom>
        </p:spPr>
        <p:txBody>
          <a:bodyPr wrap="square">
            <a:spAutoFit/>
          </a:bodyPr>
          <a:lstStyle/>
          <a:p>
            <a:r>
              <a:rPr lang="en-GB" b="1" dirty="0"/>
              <a:t>Variables used: </a:t>
            </a:r>
            <a:r>
              <a:rPr lang="en-GB" dirty="0"/>
              <a:t>location of</a:t>
            </a:r>
            <a:r>
              <a:rPr lang="en-GB" b="1" dirty="0"/>
              <a:t> </a:t>
            </a:r>
            <a:r>
              <a:rPr lang="en-GB" dirty="0"/>
              <a:t>past deforestation, roads, rivers, protected areas, dry season length, changes in total and agricultural GDP, distance to settlements, soil fertility, states</a:t>
            </a:r>
          </a:p>
        </p:txBody>
      </p:sp>
    </p:spTree>
    <p:extLst>
      <p:ext uri="{BB962C8B-B14F-4D97-AF65-F5344CB8AC3E}">
        <p14:creationId xmlns:p14="http://schemas.microsoft.com/office/powerpoint/2010/main" val="768698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B75F-D541-A24C-A569-D470E216A020}"/>
              </a:ext>
            </a:extLst>
          </p:cNvPr>
          <p:cNvSpPr>
            <a:spLocks noGrp="1"/>
          </p:cNvSpPr>
          <p:nvPr>
            <p:ph type="title"/>
          </p:nvPr>
        </p:nvSpPr>
        <p:spPr/>
        <p:txBody>
          <a:bodyPr/>
          <a:lstStyle/>
          <a:p>
            <a:r>
              <a:rPr lang="de-DE" dirty="0"/>
              <a:t>Model </a:t>
            </a:r>
            <a:r>
              <a:rPr lang="de-DE" dirty="0" err="1"/>
              <a:t>flowchart</a:t>
            </a:r>
            <a:endParaRPr lang="de-DE" dirty="0"/>
          </a:p>
        </p:txBody>
      </p:sp>
      <p:pic>
        <p:nvPicPr>
          <p:cNvPr id="4" name="Picture 3" descr="MarieCurie (1).tiff">
            <a:extLst>
              <a:ext uri="{FF2B5EF4-FFF2-40B4-BE49-F238E27FC236}">
                <a16:creationId xmlns:a16="http://schemas.microsoft.com/office/drawing/2014/main" id="{60D2111D-8A3A-9D4E-ADEE-9B8CC8D4F251}"/>
              </a:ext>
            </a:extLst>
          </p:cNvPr>
          <p:cNvPicPr/>
          <p:nvPr/>
        </p:nvPicPr>
        <p:blipFill rotWithShape="1">
          <a:blip r:embed="rId2">
            <a:extLst>
              <a:ext uri="{28A0092B-C50C-407E-A947-70E740481C1C}">
                <a14:useLocalDpi xmlns:a14="http://schemas.microsoft.com/office/drawing/2010/main" val="0"/>
              </a:ext>
            </a:extLst>
          </a:blip>
          <a:srcRect l="3703" t="6931" r="4283" b="3659"/>
          <a:stretch/>
        </p:blipFill>
        <p:spPr bwMode="auto">
          <a:xfrm>
            <a:off x="353078" y="2251075"/>
            <a:ext cx="3767986" cy="3594969"/>
          </a:xfrm>
          <a:prstGeom prst="rect">
            <a:avLst/>
          </a:prstGeom>
          <a:noFill/>
        </p:spPr>
      </p:pic>
      <p:pic>
        <p:nvPicPr>
          <p:cNvPr id="5" name="Picture 4">
            <a:extLst>
              <a:ext uri="{FF2B5EF4-FFF2-40B4-BE49-F238E27FC236}">
                <a16:creationId xmlns:a16="http://schemas.microsoft.com/office/drawing/2014/main" id="{20E9802B-B6B6-E449-9D06-3E41EE371555}"/>
              </a:ext>
            </a:extLst>
          </p:cNvPr>
          <p:cNvPicPr>
            <a:picLocks noChangeAspect="1"/>
          </p:cNvPicPr>
          <p:nvPr/>
        </p:nvPicPr>
        <p:blipFill>
          <a:blip r:embed="rId3"/>
          <a:stretch>
            <a:fillRect/>
          </a:stretch>
        </p:blipFill>
        <p:spPr>
          <a:xfrm>
            <a:off x="4735184" y="1371370"/>
            <a:ext cx="3677174" cy="5035061"/>
          </a:xfrm>
          <a:prstGeom prst="rect">
            <a:avLst/>
          </a:prstGeom>
        </p:spPr>
      </p:pic>
      <p:sp>
        <p:nvSpPr>
          <p:cNvPr id="6" name="TextBox 5">
            <a:extLst>
              <a:ext uri="{FF2B5EF4-FFF2-40B4-BE49-F238E27FC236}">
                <a16:creationId xmlns:a16="http://schemas.microsoft.com/office/drawing/2014/main" id="{DB4C8C81-8B0B-6B4D-9BCB-AD14F10E8433}"/>
              </a:ext>
            </a:extLst>
          </p:cNvPr>
          <p:cNvSpPr txBox="1"/>
          <p:nvPr/>
        </p:nvSpPr>
        <p:spPr>
          <a:xfrm>
            <a:off x="6742381" y="6098654"/>
            <a:ext cx="2401619" cy="307777"/>
          </a:xfrm>
          <a:prstGeom prst="rect">
            <a:avLst/>
          </a:prstGeom>
          <a:noFill/>
        </p:spPr>
        <p:txBody>
          <a:bodyPr wrap="none" rtlCol="0">
            <a:spAutoFit/>
          </a:bodyPr>
          <a:lstStyle/>
          <a:p>
            <a:r>
              <a:rPr lang="en-US" sz="1400" dirty="0"/>
              <a:t>Rosa et al. 2013 </a:t>
            </a:r>
            <a:r>
              <a:rPr lang="en-US" sz="1400" dirty="0" err="1"/>
              <a:t>PLOSOne</a:t>
            </a:r>
            <a:endParaRPr lang="en-US" sz="1400" dirty="0"/>
          </a:p>
        </p:txBody>
      </p:sp>
      <p:pic>
        <p:nvPicPr>
          <p:cNvPr id="7" name="Picture 6">
            <a:extLst>
              <a:ext uri="{FF2B5EF4-FFF2-40B4-BE49-F238E27FC236}">
                <a16:creationId xmlns:a16="http://schemas.microsoft.com/office/drawing/2014/main" id="{9995B451-F64E-634B-B3E3-59ADF0A4036C}"/>
              </a:ext>
            </a:extLst>
          </p:cNvPr>
          <p:cNvPicPr>
            <a:picLocks noChangeAspect="1"/>
          </p:cNvPicPr>
          <p:nvPr/>
        </p:nvPicPr>
        <p:blipFill>
          <a:blip r:embed="rId4"/>
          <a:stretch>
            <a:fillRect/>
          </a:stretch>
        </p:blipFill>
        <p:spPr>
          <a:xfrm>
            <a:off x="110098" y="2251075"/>
            <a:ext cx="4707981" cy="3361028"/>
          </a:xfrm>
          <a:prstGeom prst="rect">
            <a:avLst/>
          </a:prstGeom>
        </p:spPr>
      </p:pic>
    </p:spTree>
    <p:extLst>
      <p:ext uri="{BB962C8B-B14F-4D97-AF65-F5344CB8AC3E}">
        <p14:creationId xmlns:p14="http://schemas.microsoft.com/office/powerpoint/2010/main" val="182980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422753" cy="1325563"/>
          </a:xfrm>
        </p:spPr>
        <p:txBody>
          <a:bodyPr/>
          <a:lstStyle/>
          <a:p>
            <a:r>
              <a:rPr lang="pt-PT" dirty="0" err="1"/>
              <a:t>Probability</a:t>
            </a:r>
            <a:r>
              <a:rPr lang="pt-PT" dirty="0"/>
              <a:t> </a:t>
            </a:r>
            <a:r>
              <a:rPr lang="pt-PT" dirty="0" err="1"/>
              <a:t>of</a:t>
            </a:r>
            <a:r>
              <a:rPr lang="pt-PT" dirty="0"/>
              <a:t> </a:t>
            </a:r>
            <a:r>
              <a:rPr lang="pt-PT" dirty="0" err="1"/>
              <a:t>deforestation</a:t>
            </a:r>
            <a:r>
              <a:rPr lang="pt-PT" dirty="0"/>
              <a:t> </a:t>
            </a:r>
            <a:r>
              <a:rPr lang="pt-PT" dirty="0" err="1"/>
              <a:t>by</a:t>
            </a:r>
            <a:r>
              <a:rPr lang="pt-PT" dirty="0"/>
              <a:t> 2050</a:t>
            </a:r>
          </a:p>
        </p:txBody>
      </p:sp>
      <p:pic>
        <p:nvPicPr>
          <p:cNvPr id="4" name="Picture 3"/>
          <p:cNvPicPr>
            <a:picLocks noChangeAspect="1"/>
          </p:cNvPicPr>
          <p:nvPr/>
        </p:nvPicPr>
        <p:blipFill>
          <a:blip r:embed="rId2"/>
          <a:stretch>
            <a:fillRect/>
          </a:stretch>
        </p:blipFill>
        <p:spPr>
          <a:xfrm>
            <a:off x="1153912" y="1700808"/>
            <a:ext cx="6912376" cy="5012600"/>
          </a:xfrm>
          <a:prstGeom prst="rect">
            <a:avLst/>
          </a:prstGeom>
        </p:spPr>
      </p:pic>
    </p:spTree>
    <p:extLst>
      <p:ext uri="{BB962C8B-B14F-4D97-AF65-F5344CB8AC3E}">
        <p14:creationId xmlns:p14="http://schemas.microsoft.com/office/powerpoint/2010/main" val="3432556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915338" y="3990481"/>
            <a:ext cx="2519798" cy="2740181"/>
          </a:xfrm>
          <a:prstGeom prst="rect">
            <a:avLst/>
          </a:prstGeom>
        </p:spPr>
      </p:pic>
      <p:sp>
        <p:nvSpPr>
          <p:cNvPr id="2" name="Title 1"/>
          <p:cNvSpPr>
            <a:spLocks noGrp="1"/>
          </p:cNvSpPr>
          <p:nvPr>
            <p:ph type="title"/>
          </p:nvPr>
        </p:nvSpPr>
        <p:spPr/>
        <p:txBody>
          <a:bodyPr>
            <a:normAutofit/>
          </a:bodyPr>
          <a:lstStyle/>
          <a:p>
            <a:r>
              <a:rPr lang="en-US" sz="4000" dirty="0"/>
              <a:t>Projecting biodiversity loss</a:t>
            </a:r>
          </a:p>
        </p:txBody>
      </p:sp>
      <p:sp>
        <p:nvSpPr>
          <p:cNvPr id="3" name="Content Placeholder 2"/>
          <p:cNvSpPr>
            <a:spLocks noGrp="1"/>
          </p:cNvSpPr>
          <p:nvPr>
            <p:ph idx="1"/>
          </p:nvPr>
        </p:nvSpPr>
        <p:spPr>
          <a:xfrm>
            <a:off x="628650" y="1690689"/>
            <a:ext cx="5971207" cy="4486274"/>
          </a:xfrm>
        </p:spPr>
        <p:txBody>
          <a:bodyPr>
            <a:normAutofit/>
          </a:bodyPr>
          <a:lstStyle/>
          <a:p>
            <a:r>
              <a:rPr lang="en-US" sz="1800" dirty="0"/>
              <a:t>Tree cover threshold for decline in species richness</a:t>
            </a:r>
          </a:p>
          <a:p>
            <a:pPr marL="0" indent="0">
              <a:buNone/>
            </a:pPr>
            <a:r>
              <a:rPr lang="en-US" sz="1800" dirty="0"/>
              <a:t>(piece-wise regression in R)</a:t>
            </a:r>
          </a:p>
          <a:p>
            <a:pPr marL="0" indent="0">
              <a:buNone/>
            </a:pPr>
            <a:endParaRPr lang="en-US" sz="1800" dirty="0"/>
          </a:p>
          <a:p>
            <a:r>
              <a:rPr lang="en-US" sz="1800" dirty="0"/>
              <a:t>Areas under greatest risk of future collapse</a:t>
            </a:r>
          </a:p>
          <a:p>
            <a:endParaRPr lang="en-US" sz="1800" dirty="0"/>
          </a:p>
          <a:p>
            <a:r>
              <a:rPr lang="en-US" sz="1800" dirty="0"/>
              <a:t>Direct conservation management or landscape planning</a:t>
            </a:r>
          </a:p>
        </p:txBody>
      </p:sp>
      <p:pic>
        <p:nvPicPr>
          <p:cNvPr id="4" name="Picture 3"/>
          <p:cNvPicPr>
            <a:picLocks noChangeAspect="1"/>
          </p:cNvPicPr>
          <p:nvPr/>
        </p:nvPicPr>
        <p:blipFill>
          <a:blip r:embed="rId3"/>
          <a:stretch>
            <a:fillRect/>
          </a:stretch>
        </p:blipFill>
        <p:spPr>
          <a:xfrm>
            <a:off x="44175" y="3990481"/>
            <a:ext cx="2841200" cy="2841200"/>
          </a:xfrm>
          <a:prstGeom prst="rect">
            <a:avLst/>
          </a:prstGeom>
        </p:spPr>
      </p:pic>
      <p:sp>
        <p:nvSpPr>
          <p:cNvPr id="5" name="CaixaDeTexto 3"/>
          <p:cNvSpPr txBox="1"/>
          <p:nvPr/>
        </p:nvSpPr>
        <p:spPr>
          <a:xfrm>
            <a:off x="5070602" y="3990481"/>
            <a:ext cx="1595309" cy="461665"/>
          </a:xfrm>
          <a:prstGeom prst="rect">
            <a:avLst/>
          </a:prstGeom>
          <a:noFill/>
        </p:spPr>
        <p:txBody>
          <a:bodyPr wrap="none" rtlCol="0">
            <a:spAutoFit/>
          </a:bodyPr>
          <a:lstStyle/>
          <a:p>
            <a:r>
              <a:rPr lang="pt-PT" sz="1200" dirty="0">
                <a:solidFill>
                  <a:srgbClr val="1B0807"/>
                </a:solidFill>
              </a:rPr>
              <a:t>Ochoa-</a:t>
            </a:r>
            <a:r>
              <a:rPr lang="pt-PT" sz="1200" dirty="0" err="1">
                <a:solidFill>
                  <a:srgbClr val="1B0807"/>
                </a:solidFill>
              </a:rPr>
              <a:t>Quintero</a:t>
            </a:r>
            <a:r>
              <a:rPr lang="pt-PT" sz="1200" dirty="0">
                <a:solidFill>
                  <a:srgbClr val="1B0807"/>
                </a:solidFill>
              </a:rPr>
              <a:t>, </a:t>
            </a:r>
            <a:r>
              <a:rPr lang="pt-PT" sz="1200" b="1" dirty="0">
                <a:solidFill>
                  <a:srgbClr val="1B0807"/>
                </a:solidFill>
              </a:rPr>
              <a:t>Rosa </a:t>
            </a:r>
          </a:p>
          <a:p>
            <a:r>
              <a:rPr lang="pt-PT" sz="1200" dirty="0" err="1">
                <a:solidFill>
                  <a:srgbClr val="1B0807"/>
                </a:solidFill>
              </a:rPr>
              <a:t>et</a:t>
            </a:r>
            <a:r>
              <a:rPr lang="pt-PT" sz="1200" dirty="0">
                <a:solidFill>
                  <a:srgbClr val="1B0807"/>
                </a:solidFill>
              </a:rPr>
              <a:t> al. 2015 Cons. </a:t>
            </a:r>
            <a:r>
              <a:rPr lang="pt-PT" sz="1200" dirty="0" err="1">
                <a:solidFill>
                  <a:srgbClr val="1B0807"/>
                </a:solidFill>
              </a:rPr>
              <a:t>Biol</a:t>
            </a:r>
            <a:endParaRPr lang="pt-PT" sz="1200" dirty="0">
              <a:solidFill>
                <a:srgbClr val="1B0807"/>
              </a:solidFill>
            </a:endParaRPr>
          </a:p>
        </p:txBody>
      </p:sp>
      <p:pic>
        <p:nvPicPr>
          <p:cNvPr id="6" name="Picture 5"/>
          <p:cNvPicPr>
            <a:picLocks noChangeAspect="1"/>
          </p:cNvPicPr>
          <p:nvPr/>
        </p:nvPicPr>
        <p:blipFill>
          <a:blip r:embed="rId4"/>
          <a:stretch>
            <a:fillRect/>
          </a:stretch>
        </p:blipFill>
        <p:spPr>
          <a:xfrm>
            <a:off x="6493358" y="4268433"/>
            <a:ext cx="2616493" cy="2092048"/>
          </a:xfrm>
          <a:prstGeom prst="rect">
            <a:avLst/>
          </a:prstGeom>
        </p:spPr>
      </p:pic>
      <p:pic>
        <p:nvPicPr>
          <p:cNvPr id="7" name="Picture 6"/>
          <p:cNvPicPr>
            <a:picLocks noChangeAspect="1"/>
          </p:cNvPicPr>
          <p:nvPr/>
        </p:nvPicPr>
        <p:blipFill>
          <a:blip r:embed="rId5"/>
          <a:stretch>
            <a:fillRect/>
          </a:stretch>
        </p:blipFill>
        <p:spPr>
          <a:xfrm>
            <a:off x="6599857" y="2167252"/>
            <a:ext cx="2443940" cy="2152333"/>
          </a:xfrm>
          <a:prstGeom prst="rect">
            <a:avLst/>
          </a:prstGeom>
        </p:spPr>
      </p:pic>
      <p:pic>
        <p:nvPicPr>
          <p:cNvPr id="8" name="Picture 7"/>
          <p:cNvPicPr>
            <a:picLocks noChangeAspect="1"/>
          </p:cNvPicPr>
          <p:nvPr/>
        </p:nvPicPr>
        <p:blipFill>
          <a:blip r:embed="rId6"/>
          <a:stretch>
            <a:fillRect/>
          </a:stretch>
        </p:blipFill>
        <p:spPr>
          <a:xfrm>
            <a:off x="6533802" y="126356"/>
            <a:ext cx="2576049" cy="2085513"/>
          </a:xfrm>
          <a:prstGeom prst="rect">
            <a:avLst/>
          </a:prstGeom>
        </p:spPr>
      </p:pic>
      <p:pic>
        <p:nvPicPr>
          <p:cNvPr id="10" name="Picture 9"/>
          <p:cNvPicPr>
            <a:picLocks noChangeAspect="1"/>
          </p:cNvPicPr>
          <p:nvPr/>
        </p:nvPicPr>
        <p:blipFill>
          <a:blip r:embed="rId7"/>
          <a:stretch>
            <a:fillRect/>
          </a:stretch>
        </p:blipFill>
        <p:spPr>
          <a:xfrm>
            <a:off x="7011825" y="6303176"/>
            <a:ext cx="2021714" cy="494270"/>
          </a:xfrm>
          <a:prstGeom prst="rect">
            <a:avLst/>
          </a:prstGeom>
        </p:spPr>
      </p:pic>
      <p:pic>
        <p:nvPicPr>
          <p:cNvPr id="11" name="Picture 10"/>
          <p:cNvPicPr>
            <a:picLocks noChangeAspect="1"/>
          </p:cNvPicPr>
          <p:nvPr/>
        </p:nvPicPr>
        <p:blipFill rotWithShape="1">
          <a:blip r:embed="rId8"/>
          <a:srcRect l="15693" r="16148"/>
          <a:stretch/>
        </p:blipFill>
        <p:spPr>
          <a:xfrm>
            <a:off x="5644720" y="5917412"/>
            <a:ext cx="889082" cy="872328"/>
          </a:xfrm>
          <a:prstGeom prst="rect">
            <a:avLst/>
          </a:prstGeom>
        </p:spPr>
      </p:pic>
    </p:spTree>
    <p:extLst>
      <p:ext uri="{BB962C8B-B14F-4D97-AF65-F5344CB8AC3E}">
        <p14:creationId xmlns:p14="http://schemas.microsoft.com/office/powerpoint/2010/main" val="7872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Learning</a:t>
            </a:r>
            <a:r>
              <a:rPr lang="pt-PT" dirty="0"/>
              <a:t> </a:t>
            </a:r>
            <a:r>
              <a:rPr lang="pt-PT" dirty="0" err="1"/>
              <a:t>outcomes</a:t>
            </a:r>
            <a:endParaRPr lang="pt-PT" dirty="0"/>
          </a:p>
        </p:txBody>
      </p:sp>
      <p:sp>
        <p:nvSpPr>
          <p:cNvPr id="3" name="Content Placeholder 2"/>
          <p:cNvSpPr>
            <a:spLocks noGrp="1"/>
          </p:cNvSpPr>
          <p:nvPr>
            <p:ph idx="1"/>
          </p:nvPr>
        </p:nvSpPr>
        <p:spPr>
          <a:xfrm>
            <a:off x="323528" y="1772816"/>
            <a:ext cx="8058472" cy="4457700"/>
          </a:xfrm>
        </p:spPr>
        <p:txBody>
          <a:bodyPr/>
          <a:lstStyle/>
          <a:p>
            <a:pPr lvl="0"/>
            <a:endParaRPr lang="en-GB" sz="2400" dirty="0"/>
          </a:p>
          <a:p>
            <a:pPr lvl="0"/>
            <a:r>
              <a:rPr lang="en-GB" sz="2400" dirty="0"/>
              <a:t>Understand what a land cover change model is;</a:t>
            </a:r>
          </a:p>
          <a:p>
            <a:pPr lvl="0"/>
            <a:endParaRPr lang="en-GB" sz="2400" dirty="0"/>
          </a:p>
          <a:p>
            <a:pPr lvl="0"/>
            <a:r>
              <a:rPr lang="en-GB" sz="2400" dirty="0"/>
              <a:t>Understand how LCC models work in general;</a:t>
            </a:r>
          </a:p>
          <a:p>
            <a:pPr marL="0" lvl="0" indent="0">
              <a:buNone/>
            </a:pPr>
            <a:endParaRPr lang="en-GB" sz="2400" dirty="0"/>
          </a:p>
          <a:p>
            <a:pPr lvl="0"/>
            <a:r>
              <a:rPr lang="en-GB" sz="2400" dirty="0"/>
              <a:t>Learn where to download data layers to be used as input for spatial LCC models;</a:t>
            </a:r>
          </a:p>
          <a:p>
            <a:pPr lvl="0"/>
            <a:endParaRPr lang="en-GB" sz="2400" dirty="0"/>
          </a:p>
          <a:p>
            <a:pPr lvl="0"/>
            <a:r>
              <a:rPr lang="en-GB" sz="2400" dirty="0"/>
              <a:t>Learn to focus on what exactly you’ll be </a:t>
            </a:r>
            <a:r>
              <a:rPr lang="en-GB" sz="2400" dirty="0" err="1"/>
              <a:t>modeling</a:t>
            </a:r>
            <a:r>
              <a:rPr lang="en-GB" sz="2400" dirty="0"/>
              <a:t> (scale, transitions, extent, proximate causes and drivers, etc.)</a:t>
            </a:r>
            <a:endParaRPr lang="pt-PT" sz="1600" dirty="0"/>
          </a:p>
        </p:txBody>
      </p:sp>
    </p:spTree>
    <p:extLst>
      <p:ext uri="{BB962C8B-B14F-4D97-AF65-F5344CB8AC3E}">
        <p14:creationId xmlns:p14="http://schemas.microsoft.com/office/powerpoint/2010/main" val="2273434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a:xfrm>
            <a:off x="323528" y="1943100"/>
            <a:ext cx="8496944" cy="4457700"/>
          </a:xfrm>
        </p:spPr>
        <p:txBody>
          <a:bodyPr>
            <a:normAutofit/>
          </a:bodyPr>
          <a:lstStyle/>
          <a:p>
            <a:pPr lvl="0"/>
            <a:r>
              <a:rPr lang="en-GB" sz="2800" dirty="0"/>
              <a:t>Learn to interpret a land cover change model output, and to critically assess its implementation;</a:t>
            </a:r>
          </a:p>
          <a:p>
            <a:pPr marL="0" lvl="0" indent="0">
              <a:buNone/>
            </a:pPr>
            <a:endParaRPr lang="en-GB" sz="2800" dirty="0"/>
          </a:p>
          <a:p>
            <a:pPr lvl="0"/>
            <a:r>
              <a:rPr lang="en-GB" sz="2800" dirty="0"/>
              <a:t>Understand the challenges of running a land cover change model and its limitations. </a:t>
            </a:r>
          </a:p>
          <a:p>
            <a:pPr marL="0" lvl="0" indent="0">
              <a:buNone/>
            </a:pPr>
            <a:endParaRPr lang="en-GB" sz="2800" dirty="0"/>
          </a:p>
          <a:p>
            <a:r>
              <a:rPr lang="en-GB" sz="2800" dirty="0"/>
              <a:t>Acquire skills to be able to simulate several scenarios of future land cover change, based on historical data </a:t>
            </a:r>
            <a:endParaRPr lang="en-US" sz="2800" dirty="0"/>
          </a:p>
        </p:txBody>
      </p:sp>
    </p:spTree>
    <p:extLst>
      <p:ext uri="{BB962C8B-B14F-4D97-AF65-F5344CB8AC3E}">
        <p14:creationId xmlns:p14="http://schemas.microsoft.com/office/powerpoint/2010/main" val="2307770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0C4A-CFDE-1446-9BFC-970F90B375F1}"/>
              </a:ext>
            </a:extLst>
          </p:cNvPr>
          <p:cNvSpPr>
            <a:spLocks noGrp="1"/>
          </p:cNvSpPr>
          <p:nvPr>
            <p:ph type="title"/>
          </p:nvPr>
        </p:nvSpPr>
        <p:spPr/>
        <p:txBody>
          <a:bodyPr/>
          <a:lstStyle/>
          <a:p>
            <a:r>
              <a:rPr lang="de-DE" dirty="0" err="1"/>
              <a:t>Now</a:t>
            </a:r>
            <a:r>
              <a:rPr lang="de-DE" dirty="0"/>
              <a:t> </a:t>
            </a:r>
            <a:r>
              <a:rPr lang="de-DE" dirty="0" err="1"/>
              <a:t>it‘s</a:t>
            </a:r>
            <a:r>
              <a:rPr lang="de-DE" dirty="0"/>
              <a:t> </a:t>
            </a:r>
            <a:r>
              <a:rPr lang="de-DE" dirty="0" err="1"/>
              <a:t>your</a:t>
            </a:r>
            <a:r>
              <a:rPr lang="de-DE" dirty="0"/>
              <a:t> turn:</a:t>
            </a:r>
          </a:p>
        </p:txBody>
      </p:sp>
      <p:sp>
        <p:nvSpPr>
          <p:cNvPr id="3" name="Content Placeholder 2">
            <a:extLst>
              <a:ext uri="{FF2B5EF4-FFF2-40B4-BE49-F238E27FC236}">
                <a16:creationId xmlns:a16="http://schemas.microsoft.com/office/drawing/2014/main" id="{1C310A62-F56E-8F4B-A587-A5E849377145}"/>
              </a:ext>
            </a:extLst>
          </p:cNvPr>
          <p:cNvSpPr>
            <a:spLocks noGrp="1"/>
          </p:cNvSpPr>
          <p:nvPr>
            <p:ph idx="1"/>
          </p:nvPr>
        </p:nvSpPr>
        <p:spPr/>
        <p:txBody>
          <a:bodyPr/>
          <a:lstStyle/>
          <a:p>
            <a:r>
              <a:rPr lang="de-DE" dirty="0"/>
              <a:t>R </a:t>
            </a:r>
            <a:r>
              <a:rPr lang="de-DE" dirty="0" err="1"/>
              <a:t>Markdown</a:t>
            </a:r>
            <a:endParaRPr lang="de-DE" dirty="0"/>
          </a:p>
          <a:p>
            <a:endParaRPr lang="de-DE" dirty="0"/>
          </a:p>
          <a:p>
            <a:endParaRPr lang="de-DE" dirty="0"/>
          </a:p>
          <a:p>
            <a:r>
              <a:rPr lang="de-DE" dirty="0" err="1"/>
              <a:t>You‘ll</a:t>
            </a:r>
            <a:r>
              <a:rPr lang="de-DE" dirty="0"/>
              <a:t> </a:t>
            </a:r>
            <a:r>
              <a:rPr lang="de-DE" dirty="0" err="1"/>
              <a:t>use</a:t>
            </a:r>
            <a:r>
              <a:rPr lang="de-DE" dirty="0"/>
              <a:t> </a:t>
            </a:r>
            <a:r>
              <a:rPr lang="de-DE" dirty="0" err="1"/>
              <a:t>the</a:t>
            </a:r>
            <a:r>
              <a:rPr lang="de-DE" dirty="0"/>
              <a:t> </a:t>
            </a:r>
            <a:r>
              <a:rPr lang="de-DE" dirty="0" err="1"/>
              <a:t>outputs</a:t>
            </a:r>
            <a:r>
              <a:rPr lang="de-DE" dirty="0"/>
              <a:t> </a:t>
            </a:r>
            <a:r>
              <a:rPr lang="de-DE" dirty="0" err="1"/>
              <a:t>of</a:t>
            </a:r>
            <a:r>
              <a:rPr lang="de-DE" dirty="0"/>
              <a:t> </a:t>
            </a:r>
            <a:r>
              <a:rPr lang="de-DE" dirty="0" err="1"/>
              <a:t>today‘s</a:t>
            </a:r>
            <a:r>
              <a:rPr lang="de-DE" dirty="0"/>
              <a:t> </a:t>
            </a:r>
            <a:r>
              <a:rPr lang="de-DE" dirty="0" err="1"/>
              <a:t>class</a:t>
            </a:r>
            <a:r>
              <a:rPr lang="de-DE" dirty="0"/>
              <a:t> in </a:t>
            </a:r>
            <a:r>
              <a:rPr lang="de-DE" dirty="0" err="1"/>
              <a:t>tomorrow‘s</a:t>
            </a:r>
            <a:r>
              <a:rPr lang="de-DE" dirty="0"/>
              <a:t> </a:t>
            </a:r>
            <a:r>
              <a:rPr lang="de-DE" dirty="0" err="1"/>
              <a:t>class</a:t>
            </a:r>
            <a:r>
              <a:rPr lang="de-DE" dirty="0"/>
              <a:t>. </a:t>
            </a:r>
          </a:p>
          <a:p>
            <a:r>
              <a:rPr lang="de-DE" dirty="0" err="1"/>
              <a:t>If</a:t>
            </a:r>
            <a:r>
              <a:rPr lang="de-DE" dirty="0"/>
              <a:t> </a:t>
            </a:r>
            <a:r>
              <a:rPr lang="de-DE" dirty="0" err="1"/>
              <a:t>there‘s</a:t>
            </a:r>
            <a:r>
              <a:rPr lang="de-DE" dirty="0"/>
              <a:t> </a:t>
            </a:r>
            <a:r>
              <a:rPr lang="de-DE" dirty="0" err="1"/>
              <a:t>no</a:t>
            </a:r>
            <a:r>
              <a:rPr lang="de-DE" dirty="0"/>
              <a:t> time </a:t>
            </a:r>
            <a:r>
              <a:rPr lang="de-DE" dirty="0" err="1"/>
              <a:t>to</a:t>
            </a:r>
            <a:r>
              <a:rPr lang="de-DE" dirty="0"/>
              <a:t> finish </a:t>
            </a:r>
            <a:r>
              <a:rPr lang="de-DE" dirty="0" err="1"/>
              <a:t>everything</a:t>
            </a:r>
            <a:r>
              <a:rPr lang="de-DE" dirty="0"/>
              <a:t>, </a:t>
            </a:r>
            <a:r>
              <a:rPr lang="de-DE" dirty="0" err="1"/>
              <a:t>there‘s</a:t>
            </a:r>
            <a:r>
              <a:rPr lang="de-DE" dirty="0"/>
              <a:t> a </a:t>
            </a:r>
            <a:r>
              <a:rPr lang="de-DE" dirty="0" err="1"/>
              <a:t>folder</a:t>
            </a:r>
            <a:r>
              <a:rPr lang="de-DE" dirty="0"/>
              <a:t> </a:t>
            </a:r>
            <a:r>
              <a:rPr lang="de-DE" dirty="0" err="1"/>
              <a:t>called</a:t>
            </a:r>
            <a:r>
              <a:rPr lang="de-DE" dirty="0"/>
              <a:t> „</a:t>
            </a:r>
            <a:r>
              <a:rPr lang="de-DE" dirty="0" err="1"/>
              <a:t>solution</a:t>
            </a:r>
            <a:r>
              <a:rPr lang="de-DE" dirty="0"/>
              <a:t>“ </a:t>
            </a:r>
            <a:r>
              <a:rPr lang="de-DE" dirty="0" err="1"/>
              <a:t>where</a:t>
            </a:r>
            <a:r>
              <a:rPr lang="de-DE" dirty="0"/>
              <a:t> </a:t>
            </a:r>
            <a:r>
              <a:rPr lang="de-DE" dirty="0" err="1"/>
              <a:t>you</a:t>
            </a:r>
            <a:r>
              <a:rPr lang="de-DE" dirty="0"/>
              <a:t> </a:t>
            </a:r>
            <a:r>
              <a:rPr lang="de-DE" dirty="0" err="1"/>
              <a:t>can</a:t>
            </a:r>
            <a:r>
              <a:rPr lang="de-DE" dirty="0"/>
              <a:t> find </a:t>
            </a:r>
            <a:r>
              <a:rPr lang="de-DE" dirty="0" err="1"/>
              <a:t>my</a:t>
            </a:r>
            <a:r>
              <a:rPr lang="de-DE" dirty="0"/>
              <a:t> </a:t>
            </a:r>
            <a:r>
              <a:rPr lang="de-DE" dirty="0" err="1"/>
              <a:t>own</a:t>
            </a:r>
            <a:r>
              <a:rPr lang="de-DE" dirty="0"/>
              <a:t> </a:t>
            </a:r>
            <a:r>
              <a:rPr lang="de-DE" dirty="0" err="1"/>
              <a:t>solution</a:t>
            </a:r>
            <a:r>
              <a:rPr lang="de-DE" dirty="0"/>
              <a:t> </a:t>
            </a:r>
            <a:r>
              <a:rPr lang="de-DE" dirty="0" err="1"/>
              <a:t>and</a:t>
            </a:r>
            <a:r>
              <a:rPr lang="de-DE" dirty="0"/>
              <a:t> </a:t>
            </a:r>
            <a:r>
              <a:rPr lang="de-DE" dirty="0" err="1"/>
              <a:t>associated</a:t>
            </a:r>
            <a:r>
              <a:rPr lang="de-DE" dirty="0"/>
              <a:t> </a:t>
            </a:r>
            <a:r>
              <a:rPr lang="de-DE" dirty="0" err="1"/>
              <a:t>output</a:t>
            </a:r>
            <a:r>
              <a:rPr lang="de-DE" dirty="0"/>
              <a:t> </a:t>
            </a:r>
            <a:r>
              <a:rPr lang="de-DE" dirty="0" err="1"/>
              <a:t>files</a:t>
            </a:r>
            <a:r>
              <a:rPr lang="de-DE" dirty="0"/>
              <a:t>. </a:t>
            </a:r>
          </a:p>
        </p:txBody>
      </p:sp>
    </p:spTree>
    <p:extLst>
      <p:ext uri="{BB962C8B-B14F-4D97-AF65-F5344CB8AC3E}">
        <p14:creationId xmlns:p14="http://schemas.microsoft.com/office/powerpoint/2010/main" val="646192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3CEB-711A-504C-A967-63E11C5D57E8}"/>
              </a:ext>
            </a:extLst>
          </p:cNvPr>
          <p:cNvSpPr>
            <a:spLocks noGrp="1"/>
          </p:cNvSpPr>
          <p:nvPr>
            <p:ph type="title"/>
          </p:nvPr>
        </p:nvSpPr>
        <p:spPr/>
        <p:txBody>
          <a:bodyPr/>
          <a:lstStyle/>
          <a:p>
            <a:r>
              <a:rPr lang="de-DE" dirty="0"/>
              <a:t>Understanding </a:t>
            </a:r>
            <a:r>
              <a:rPr lang="de-DE" dirty="0" err="1"/>
              <a:t>the</a:t>
            </a:r>
            <a:r>
              <a:rPr lang="de-DE" dirty="0"/>
              <a:t> </a:t>
            </a:r>
            <a:r>
              <a:rPr lang="de-DE" dirty="0" err="1"/>
              <a:t>system</a:t>
            </a:r>
            <a:endParaRPr lang="de-DE" dirty="0"/>
          </a:p>
        </p:txBody>
      </p:sp>
      <p:sp>
        <p:nvSpPr>
          <p:cNvPr id="3" name="Content Placeholder 2">
            <a:extLst>
              <a:ext uri="{FF2B5EF4-FFF2-40B4-BE49-F238E27FC236}">
                <a16:creationId xmlns:a16="http://schemas.microsoft.com/office/drawing/2014/main" id="{FC977F44-849F-854D-B051-B41E4C7AF39F}"/>
              </a:ext>
            </a:extLst>
          </p:cNvPr>
          <p:cNvSpPr>
            <a:spLocks noGrp="1"/>
          </p:cNvSpPr>
          <p:nvPr>
            <p:ph idx="1"/>
          </p:nvPr>
        </p:nvSpPr>
        <p:spPr>
          <a:xfrm>
            <a:off x="628650" y="1551003"/>
            <a:ext cx="8353304" cy="1419768"/>
          </a:xfrm>
        </p:spPr>
        <p:txBody>
          <a:bodyPr>
            <a:normAutofit/>
          </a:bodyPr>
          <a:lstStyle/>
          <a:p>
            <a:r>
              <a:rPr lang="de-DE" sz="2000" dirty="0"/>
              <a:t>European </a:t>
            </a:r>
            <a:r>
              <a:rPr lang="de-DE" sz="2000" dirty="0" err="1"/>
              <a:t>Enviromental</a:t>
            </a:r>
            <a:r>
              <a:rPr lang="de-DE" sz="2000" dirty="0"/>
              <a:t> Agency </a:t>
            </a:r>
            <a:r>
              <a:rPr lang="de-DE" sz="2000" dirty="0" err="1"/>
              <a:t>developed</a:t>
            </a:r>
            <a:r>
              <a:rPr lang="de-DE" sz="2000" dirty="0"/>
              <a:t> a </a:t>
            </a:r>
            <a:r>
              <a:rPr lang="de-DE" sz="2000" dirty="0" err="1"/>
              <a:t>framework</a:t>
            </a:r>
            <a:r>
              <a:rPr lang="de-DE" sz="2000" dirty="0"/>
              <a:t> </a:t>
            </a:r>
            <a:r>
              <a:rPr lang="de-DE" sz="2000" dirty="0" err="1"/>
              <a:t>called</a:t>
            </a:r>
            <a:r>
              <a:rPr lang="de-DE" sz="2000" dirty="0"/>
              <a:t> DPSIR (Drivers, Pressures, State, Impact, Response </a:t>
            </a:r>
            <a:r>
              <a:rPr lang="de-DE" sz="2000" dirty="0" err="1"/>
              <a:t>model</a:t>
            </a:r>
            <a:r>
              <a:rPr lang="de-DE" sz="2000" dirty="0"/>
              <a:t> </a:t>
            </a:r>
            <a:r>
              <a:rPr lang="de-DE" sz="2000" dirty="0" err="1"/>
              <a:t>of</a:t>
            </a:r>
            <a:r>
              <a:rPr lang="de-DE" sz="2000" dirty="0"/>
              <a:t> </a:t>
            </a:r>
            <a:r>
              <a:rPr lang="de-DE" sz="2000" dirty="0" err="1"/>
              <a:t>intervention</a:t>
            </a:r>
            <a:r>
              <a:rPr lang="de-DE" sz="2000" dirty="0"/>
              <a:t>) </a:t>
            </a:r>
            <a:r>
              <a:rPr lang="de-DE" sz="2000" dirty="0" err="1"/>
              <a:t>for</a:t>
            </a:r>
            <a:r>
              <a:rPr lang="de-DE" sz="2000" dirty="0"/>
              <a:t> </a:t>
            </a:r>
            <a:r>
              <a:rPr lang="de-DE" sz="2000" dirty="0" err="1"/>
              <a:t>describing</a:t>
            </a:r>
            <a:r>
              <a:rPr lang="de-DE" sz="2000" dirty="0"/>
              <a:t> </a:t>
            </a:r>
            <a:r>
              <a:rPr lang="de-DE" sz="2000" dirty="0" err="1"/>
              <a:t>the</a:t>
            </a:r>
            <a:r>
              <a:rPr lang="de-DE" sz="2000" dirty="0"/>
              <a:t> </a:t>
            </a:r>
            <a:r>
              <a:rPr lang="de-DE" sz="2000" dirty="0" err="1"/>
              <a:t>interactions</a:t>
            </a:r>
            <a:r>
              <a:rPr lang="de-DE" sz="2000" dirty="0"/>
              <a:t> </a:t>
            </a:r>
            <a:r>
              <a:rPr lang="de-DE" sz="2000" dirty="0" err="1"/>
              <a:t>between</a:t>
            </a:r>
            <a:r>
              <a:rPr lang="de-DE" sz="2000" dirty="0"/>
              <a:t> </a:t>
            </a:r>
            <a:r>
              <a:rPr lang="de-DE" sz="2000" dirty="0" err="1"/>
              <a:t>society</a:t>
            </a:r>
            <a:r>
              <a:rPr lang="de-DE" sz="2000" dirty="0"/>
              <a:t> </a:t>
            </a:r>
            <a:r>
              <a:rPr lang="de-DE" sz="2000" dirty="0" err="1"/>
              <a:t>and</a:t>
            </a:r>
            <a:r>
              <a:rPr lang="de-DE" sz="2000" dirty="0"/>
              <a:t> </a:t>
            </a:r>
            <a:r>
              <a:rPr lang="de-DE" sz="2000" dirty="0" err="1"/>
              <a:t>the</a:t>
            </a:r>
            <a:r>
              <a:rPr lang="de-DE" sz="2000" dirty="0"/>
              <a:t> </a:t>
            </a:r>
            <a:r>
              <a:rPr lang="de-DE" sz="2000" dirty="0" err="1"/>
              <a:t>environment</a:t>
            </a:r>
            <a:endParaRPr lang="de-DE" sz="2000" dirty="0"/>
          </a:p>
        </p:txBody>
      </p:sp>
      <p:pic>
        <p:nvPicPr>
          <p:cNvPr id="4" name="Picture 3">
            <a:extLst>
              <a:ext uri="{FF2B5EF4-FFF2-40B4-BE49-F238E27FC236}">
                <a16:creationId xmlns:a16="http://schemas.microsoft.com/office/drawing/2014/main" id="{CD6290C7-E5D0-DA43-A94B-94AA4D47DE48}"/>
              </a:ext>
            </a:extLst>
          </p:cNvPr>
          <p:cNvPicPr>
            <a:picLocks noChangeAspect="1"/>
          </p:cNvPicPr>
          <p:nvPr/>
        </p:nvPicPr>
        <p:blipFill>
          <a:blip r:embed="rId2"/>
          <a:stretch>
            <a:fillRect/>
          </a:stretch>
        </p:blipFill>
        <p:spPr>
          <a:xfrm>
            <a:off x="4572000" y="2970771"/>
            <a:ext cx="4146143" cy="2932253"/>
          </a:xfrm>
          <a:prstGeom prst="rect">
            <a:avLst/>
          </a:prstGeom>
        </p:spPr>
      </p:pic>
      <p:sp>
        <p:nvSpPr>
          <p:cNvPr id="5" name="Content Placeholder 2">
            <a:extLst>
              <a:ext uri="{FF2B5EF4-FFF2-40B4-BE49-F238E27FC236}">
                <a16:creationId xmlns:a16="http://schemas.microsoft.com/office/drawing/2014/main" id="{B5FCD1AA-70A2-8F40-B63F-1DC4FD84C078}"/>
              </a:ext>
            </a:extLst>
          </p:cNvPr>
          <p:cNvSpPr txBox="1">
            <a:spLocks/>
          </p:cNvSpPr>
          <p:nvPr/>
        </p:nvSpPr>
        <p:spPr>
          <a:xfrm>
            <a:off x="628650" y="2506662"/>
            <a:ext cx="394335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Driving</a:t>
            </a:r>
            <a:r>
              <a:rPr lang="de-DE" dirty="0"/>
              <a:t> </a:t>
            </a:r>
            <a:r>
              <a:rPr lang="de-DE" dirty="0" err="1"/>
              <a:t>forces</a:t>
            </a:r>
            <a:r>
              <a:rPr lang="de-DE" dirty="0"/>
              <a:t>: e.g. </a:t>
            </a:r>
            <a:r>
              <a:rPr lang="de-DE" dirty="0" err="1"/>
              <a:t>industry</a:t>
            </a:r>
            <a:r>
              <a:rPr lang="de-DE" dirty="0"/>
              <a:t>, </a:t>
            </a:r>
            <a:r>
              <a:rPr lang="de-DE" dirty="0" err="1"/>
              <a:t>tourism</a:t>
            </a:r>
            <a:r>
              <a:rPr lang="de-DE" dirty="0"/>
              <a:t>,               </a:t>
            </a:r>
            <a:r>
              <a:rPr lang="de-DE" dirty="0" err="1"/>
              <a:t>economic</a:t>
            </a:r>
            <a:r>
              <a:rPr lang="de-DE" dirty="0"/>
              <a:t> </a:t>
            </a:r>
            <a:r>
              <a:rPr lang="de-DE" dirty="0" err="1"/>
              <a:t>growth</a:t>
            </a:r>
            <a:endParaRPr lang="de-DE" dirty="0"/>
          </a:p>
          <a:p>
            <a:r>
              <a:rPr lang="de-DE" b="1" dirty="0"/>
              <a:t>Pressures</a:t>
            </a:r>
            <a:r>
              <a:rPr lang="de-DE" dirty="0"/>
              <a:t>: e.g. </a:t>
            </a:r>
            <a:r>
              <a:rPr lang="de-DE" dirty="0" err="1"/>
              <a:t>pollution</a:t>
            </a:r>
            <a:r>
              <a:rPr lang="de-DE" dirty="0"/>
              <a:t>, land-</a:t>
            </a:r>
            <a:r>
              <a:rPr lang="de-DE" dirty="0" err="1"/>
              <a:t>use</a:t>
            </a:r>
            <a:r>
              <a:rPr lang="de-DE" dirty="0"/>
              <a:t> </a:t>
            </a:r>
            <a:r>
              <a:rPr lang="de-DE" dirty="0" err="1"/>
              <a:t>change</a:t>
            </a:r>
            <a:r>
              <a:rPr lang="de-DE" dirty="0"/>
              <a:t>, </a:t>
            </a:r>
            <a:r>
              <a:rPr lang="de-DE" dirty="0" err="1"/>
              <a:t>population</a:t>
            </a:r>
            <a:r>
              <a:rPr lang="de-DE" dirty="0"/>
              <a:t> </a:t>
            </a:r>
            <a:r>
              <a:rPr lang="de-DE" dirty="0" err="1"/>
              <a:t>growth</a:t>
            </a:r>
            <a:endParaRPr lang="de-DE" dirty="0"/>
          </a:p>
          <a:p>
            <a:r>
              <a:rPr lang="de-DE" b="1" dirty="0"/>
              <a:t>States</a:t>
            </a:r>
            <a:r>
              <a:rPr lang="de-DE" dirty="0"/>
              <a:t> : e.g. </a:t>
            </a:r>
            <a:r>
              <a:rPr lang="de-DE" dirty="0" err="1"/>
              <a:t>water</a:t>
            </a:r>
            <a:r>
              <a:rPr lang="de-DE" dirty="0"/>
              <a:t> </a:t>
            </a:r>
            <a:r>
              <a:rPr lang="de-DE" dirty="0" err="1"/>
              <a:t>quality</a:t>
            </a:r>
            <a:r>
              <a:rPr lang="de-DE" dirty="0"/>
              <a:t>, </a:t>
            </a:r>
            <a:r>
              <a:rPr lang="de-DE" dirty="0" err="1"/>
              <a:t>soil</a:t>
            </a:r>
            <a:r>
              <a:rPr lang="de-DE" dirty="0"/>
              <a:t> </a:t>
            </a:r>
            <a:r>
              <a:rPr lang="de-DE" dirty="0" err="1"/>
              <a:t>quality</a:t>
            </a:r>
            <a:r>
              <a:rPr lang="de-DE" dirty="0"/>
              <a:t>, </a:t>
            </a:r>
            <a:r>
              <a:rPr lang="de-DE" dirty="0" err="1"/>
              <a:t>air</a:t>
            </a:r>
            <a:r>
              <a:rPr lang="de-DE" dirty="0"/>
              <a:t> </a:t>
            </a:r>
            <a:r>
              <a:rPr lang="de-DE" dirty="0" err="1"/>
              <a:t>quality</a:t>
            </a:r>
            <a:r>
              <a:rPr lang="de-DE" dirty="0"/>
              <a:t>, </a:t>
            </a:r>
            <a:r>
              <a:rPr lang="de-DE" dirty="0" err="1"/>
              <a:t>habitat</a:t>
            </a:r>
            <a:r>
              <a:rPr lang="de-DE" dirty="0"/>
              <a:t>, </a:t>
            </a:r>
            <a:r>
              <a:rPr lang="de-DE" dirty="0" err="1"/>
              <a:t>vegetation</a:t>
            </a:r>
            <a:endParaRPr lang="de-DE" dirty="0"/>
          </a:p>
          <a:p>
            <a:r>
              <a:rPr lang="de-DE" b="1" dirty="0"/>
              <a:t>Impacts</a:t>
            </a:r>
            <a:r>
              <a:rPr lang="de-DE" dirty="0"/>
              <a:t> : e.g. </a:t>
            </a:r>
            <a:r>
              <a:rPr lang="de-DE" dirty="0" err="1"/>
              <a:t>ill</a:t>
            </a:r>
            <a:r>
              <a:rPr lang="de-DE" dirty="0"/>
              <a:t> </a:t>
            </a:r>
            <a:r>
              <a:rPr lang="de-DE" dirty="0" err="1"/>
              <a:t>public</a:t>
            </a:r>
            <a:r>
              <a:rPr lang="de-DE" dirty="0"/>
              <a:t> </a:t>
            </a:r>
            <a:r>
              <a:rPr lang="de-DE" dirty="0" err="1"/>
              <a:t>health</a:t>
            </a:r>
            <a:r>
              <a:rPr lang="de-DE" dirty="0"/>
              <a:t>, </a:t>
            </a:r>
            <a:r>
              <a:rPr lang="de-DE" dirty="0" err="1"/>
              <a:t>habitat</a:t>
            </a:r>
            <a:r>
              <a:rPr lang="de-DE" dirty="0"/>
              <a:t> </a:t>
            </a:r>
            <a:r>
              <a:rPr lang="de-DE" dirty="0" err="1"/>
              <a:t>fragmentation</a:t>
            </a:r>
            <a:r>
              <a:rPr lang="de-DE" dirty="0"/>
              <a:t>, </a:t>
            </a:r>
            <a:r>
              <a:rPr lang="de-DE" dirty="0" err="1"/>
              <a:t>economic</a:t>
            </a:r>
            <a:r>
              <a:rPr lang="de-DE" dirty="0"/>
              <a:t> </a:t>
            </a:r>
            <a:r>
              <a:rPr lang="de-DE" dirty="0" err="1"/>
              <a:t>crisis</a:t>
            </a:r>
            <a:r>
              <a:rPr lang="de-DE" dirty="0"/>
              <a:t>, environmental </a:t>
            </a:r>
            <a:r>
              <a:rPr lang="de-DE" dirty="0" err="1"/>
              <a:t>damage</a:t>
            </a:r>
            <a:r>
              <a:rPr lang="de-DE" dirty="0"/>
              <a:t>, </a:t>
            </a:r>
            <a:r>
              <a:rPr lang="de-DE" dirty="0" err="1"/>
              <a:t>biodiversity</a:t>
            </a:r>
            <a:r>
              <a:rPr lang="de-DE" dirty="0"/>
              <a:t> </a:t>
            </a:r>
            <a:r>
              <a:rPr lang="de-DE" dirty="0" err="1"/>
              <a:t>loss</a:t>
            </a:r>
            <a:endParaRPr lang="de-DE" dirty="0"/>
          </a:p>
          <a:p>
            <a:r>
              <a:rPr lang="de-DE" b="1" dirty="0"/>
              <a:t>Responses</a:t>
            </a:r>
            <a:r>
              <a:rPr lang="de-DE" dirty="0"/>
              <a:t> : e.g. </a:t>
            </a:r>
            <a:r>
              <a:rPr lang="de-DE" dirty="0" err="1"/>
              <a:t>taxes</a:t>
            </a:r>
            <a:r>
              <a:rPr lang="de-DE" dirty="0"/>
              <a:t>, environmental </a:t>
            </a:r>
            <a:r>
              <a:rPr lang="de-DE" dirty="0" err="1"/>
              <a:t>laws</a:t>
            </a:r>
            <a:r>
              <a:rPr lang="de-DE" dirty="0"/>
              <a:t>,</a:t>
            </a:r>
          </a:p>
          <a:p>
            <a:endParaRPr lang="de-DE" dirty="0"/>
          </a:p>
        </p:txBody>
      </p:sp>
    </p:spTree>
    <p:extLst>
      <p:ext uri="{BB962C8B-B14F-4D97-AF65-F5344CB8AC3E}">
        <p14:creationId xmlns:p14="http://schemas.microsoft.com/office/powerpoint/2010/main" val="3789931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What is IPBES?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395536" y="1124744"/>
            <a:ext cx="8171489"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AU" sz="2600" dirty="0">
                <a:ea typeface="바탕" pitchFamily="18" charset="-127"/>
                <a:cs typeface="Arial" charset="0"/>
              </a:rPr>
              <a:t>Intergovernmental Science-Policy Platform on Biodiversity and Ecosystem Services, e</a:t>
            </a:r>
            <a:r>
              <a:rPr lang="en-US" sz="2600" dirty="0">
                <a:ea typeface="바탕" pitchFamily="18" charset="-127"/>
                <a:cs typeface="Arial" charset="0"/>
              </a:rPr>
              <a:t>stablished in 2012</a:t>
            </a:r>
          </a:p>
          <a:p>
            <a:pPr marL="342900" lvl="1" indent="-342900" fontAlgn="base">
              <a:spcBef>
                <a:spcPct val="0"/>
              </a:spcBef>
              <a:spcAft>
                <a:spcPts val="1800"/>
              </a:spcAft>
              <a:buFont typeface="Wingdings" panose="05000000000000000000" pitchFamily="2" charset="2"/>
              <a:buChar char="§"/>
            </a:pPr>
            <a:r>
              <a:rPr lang="en-US" sz="2600" dirty="0">
                <a:ea typeface="바탕" pitchFamily="18" charset="-127"/>
                <a:cs typeface="Arial" charset="0"/>
              </a:rPr>
              <a:t>Current membership includes 125 governments</a:t>
            </a:r>
          </a:p>
          <a:p>
            <a:pPr marL="342900" lvl="1" indent="-342900" fontAlgn="base">
              <a:spcBef>
                <a:spcPct val="0"/>
              </a:spcBef>
              <a:spcAft>
                <a:spcPts val="1800"/>
              </a:spcAft>
              <a:buFont typeface="Wingdings" panose="05000000000000000000" pitchFamily="2" charset="2"/>
              <a:buChar char="§"/>
            </a:pPr>
            <a:r>
              <a:rPr lang="en-US" altLang="ko-KR" sz="2600" dirty="0">
                <a:cs typeface="Arial"/>
              </a:rPr>
              <a:t>Overall objective is to provide policy relevant knowledge on biodiversity and ecosystem services to inform decision making</a:t>
            </a:r>
            <a:endParaRPr lang="en-AU" sz="2600" dirty="0"/>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9" name="Picture 2" descr="http://www.iisd.ca/ipbes/ipbes3/images/12jan/1plenary-IMG_3992-t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93907" y="4118641"/>
            <a:ext cx="4065024" cy="25074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4509120"/>
            <a:ext cx="4536503" cy="2600712"/>
          </a:xfrm>
          <a:prstGeom prst="rect">
            <a:avLst/>
          </a:prstGeom>
          <a:noFill/>
        </p:spPr>
        <p:txBody>
          <a:bodyPr wrap="square" rtlCol="0">
            <a:spAutoFit/>
          </a:bodyPr>
          <a:lstStyle/>
          <a:p>
            <a:pPr marL="342900" lvl="1" indent="-342900" fontAlgn="base">
              <a:spcBef>
                <a:spcPct val="0"/>
              </a:spcBef>
              <a:spcAft>
                <a:spcPts val="1800"/>
              </a:spcAft>
              <a:buFont typeface="Wingdings" panose="05000000000000000000" pitchFamily="2" charset="2"/>
              <a:buChar char="§"/>
            </a:pPr>
            <a:r>
              <a:rPr lang="en-AU" sz="2600" dirty="0">
                <a:solidFill>
                  <a:prstClr val="black"/>
                </a:solidFill>
              </a:rPr>
              <a:t>Over a thousand scientists, nominated by governments and organisations, currently contribute to the work of IPBES</a:t>
            </a:r>
            <a:endParaRPr lang="en-US" sz="2600" dirty="0">
              <a:solidFill>
                <a:prstClr val="black"/>
              </a:solidFill>
              <a:ea typeface="바탕" pitchFamily="18" charset="-127"/>
              <a:cs typeface="Arial" charset="0"/>
            </a:endParaRPr>
          </a:p>
          <a:p>
            <a:endParaRPr lang="en-AU" dirty="0"/>
          </a:p>
        </p:txBody>
      </p:sp>
      <p:pic>
        <p:nvPicPr>
          <p:cNvPr id="3" name="Picture 2">
            <a:extLst>
              <a:ext uri="{FF2B5EF4-FFF2-40B4-BE49-F238E27FC236}">
                <a16:creationId xmlns:a16="http://schemas.microsoft.com/office/drawing/2014/main" id="{247F5386-19AE-5B49-B8A8-81E2A8BBD826}"/>
              </a:ext>
            </a:extLst>
          </p:cNvPr>
          <p:cNvPicPr>
            <a:picLocks noChangeAspect="1"/>
          </p:cNvPicPr>
          <p:nvPr/>
        </p:nvPicPr>
        <p:blipFill rotWithShape="1">
          <a:blip r:embed="rId4"/>
          <a:srcRect l="6748" r="9315"/>
          <a:stretch/>
        </p:blipFill>
        <p:spPr>
          <a:xfrm>
            <a:off x="395536" y="231886"/>
            <a:ext cx="1641608" cy="1102247"/>
          </a:xfrm>
          <a:prstGeom prst="rect">
            <a:avLst/>
          </a:prstGeom>
        </p:spPr>
      </p:pic>
    </p:spTree>
    <p:extLst>
      <p:ext uri="{BB962C8B-B14F-4D97-AF65-F5344CB8AC3E}">
        <p14:creationId xmlns:p14="http://schemas.microsoft.com/office/powerpoint/2010/main" val="243708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18D-0CCF-BD48-9FDF-EA2F446AF571}"/>
              </a:ext>
            </a:extLst>
          </p:cNvPr>
          <p:cNvSpPr>
            <a:spLocks noGrp="1"/>
          </p:cNvSpPr>
          <p:nvPr>
            <p:ph type="title"/>
          </p:nvPr>
        </p:nvSpPr>
        <p:spPr/>
        <p:txBody>
          <a:bodyPr/>
          <a:lstStyle/>
          <a:p>
            <a:r>
              <a:rPr lang="de-DE" dirty="0"/>
              <a:t>IPBES </a:t>
            </a:r>
          </a:p>
        </p:txBody>
      </p:sp>
      <p:sp>
        <p:nvSpPr>
          <p:cNvPr id="3" name="Content Placeholder 2">
            <a:extLst>
              <a:ext uri="{FF2B5EF4-FFF2-40B4-BE49-F238E27FC236}">
                <a16:creationId xmlns:a16="http://schemas.microsoft.com/office/drawing/2014/main" id="{A1ED14D5-8D2C-A949-A518-A8119A3E49A4}"/>
              </a:ext>
            </a:extLst>
          </p:cNvPr>
          <p:cNvSpPr>
            <a:spLocks noGrp="1"/>
          </p:cNvSpPr>
          <p:nvPr>
            <p:ph idx="1"/>
          </p:nvPr>
        </p:nvSpPr>
        <p:spPr>
          <a:xfrm>
            <a:off x="628650" y="1825624"/>
            <a:ext cx="3984032" cy="5032375"/>
          </a:xfrm>
        </p:spPr>
        <p:txBody>
          <a:bodyPr>
            <a:normAutofit fontScale="85000" lnSpcReduction="20000"/>
          </a:bodyPr>
          <a:lstStyle/>
          <a:p>
            <a:r>
              <a:rPr lang="de-DE" dirty="0" err="1"/>
              <a:t>Catalizes</a:t>
            </a:r>
            <a:r>
              <a:rPr lang="de-DE" dirty="0"/>
              <a:t> </a:t>
            </a:r>
            <a:r>
              <a:rPr lang="de-DE" dirty="0" err="1"/>
              <a:t>integrated</a:t>
            </a:r>
            <a:r>
              <a:rPr lang="de-DE" dirty="0"/>
              <a:t> </a:t>
            </a:r>
            <a:r>
              <a:rPr lang="de-DE" dirty="0" err="1"/>
              <a:t>science</a:t>
            </a:r>
            <a:r>
              <a:rPr lang="de-DE" dirty="0"/>
              <a:t> </a:t>
            </a:r>
            <a:r>
              <a:rPr lang="de-DE" dirty="0" err="1"/>
              <a:t>by</a:t>
            </a:r>
            <a:r>
              <a:rPr lang="de-DE" dirty="0"/>
              <a:t> </a:t>
            </a:r>
            <a:r>
              <a:rPr lang="de-DE" dirty="0" err="1"/>
              <a:t>bringing</a:t>
            </a:r>
            <a:r>
              <a:rPr lang="de-DE" dirty="0"/>
              <a:t> </a:t>
            </a:r>
            <a:r>
              <a:rPr lang="de-DE" dirty="0" err="1"/>
              <a:t>together</a:t>
            </a:r>
            <a:r>
              <a:rPr lang="de-DE" dirty="0"/>
              <a:t> </a:t>
            </a:r>
            <a:r>
              <a:rPr lang="de-DE" dirty="0" err="1"/>
              <a:t>many</a:t>
            </a:r>
            <a:r>
              <a:rPr lang="de-DE" dirty="0"/>
              <a:t> different </a:t>
            </a:r>
            <a:r>
              <a:rPr lang="de-DE" dirty="0" err="1"/>
              <a:t>scientists</a:t>
            </a:r>
            <a:r>
              <a:rPr lang="de-DE" dirty="0"/>
              <a:t> </a:t>
            </a:r>
            <a:r>
              <a:rPr lang="de-DE" dirty="0" err="1"/>
              <a:t>across</a:t>
            </a:r>
            <a:r>
              <a:rPr lang="de-DE" dirty="0"/>
              <a:t> </a:t>
            </a:r>
            <a:r>
              <a:rPr lang="de-DE" dirty="0" err="1"/>
              <a:t>the</a:t>
            </a:r>
            <a:r>
              <a:rPr lang="de-DE" dirty="0"/>
              <a:t> </a:t>
            </a:r>
            <a:r>
              <a:rPr lang="de-DE" dirty="0" err="1"/>
              <a:t>globe</a:t>
            </a:r>
            <a:r>
              <a:rPr lang="de-DE" dirty="0"/>
              <a:t> </a:t>
            </a:r>
          </a:p>
          <a:p>
            <a:endParaRPr lang="de-DE" dirty="0"/>
          </a:p>
          <a:p>
            <a:r>
              <a:rPr lang="de-DE" dirty="0" err="1"/>
              <a:t>Inspired</a:t>
            </a:r>
            <a:r>
              <a:rPr lang="de-DE" dirty="0"/>
              <a:t> </a:t>
            </a:r>
            <a:r>
              <a:rPr lang="de-DE" dirty="0" err="1"/>
              <a:t>by</a:t>
            </a:r>
            <a:r>
              <a:rPr lang="de-DE" dirty="0"/>
              <a:t> IPCC (</a:t>
            </a:r>
            <a:r>
              <a:rPr lang="de-DE" dirty="0" err="1"/>
              <a:t>papers</a:t>
            </a:r>
            <a:r>
              <a:rPr lang="de-DE" dirty="0"/>
              <a:t> IPBES != IPCC); </a:t>
            </a:r>
            <a:r>
              <a:rPr lang="de-DE" dirty="0" err="1"/>
              <a:t>Bringing</a:t>
            </a:r>
            <a:r>
              <a:rPr lang="de-DE" dirty="0"/>
              <a:t> </a:t>
            </a:r>
            <a:r>
              <a:rPr lang="de-DE" dirty="0" err="1"/>
              <a:t>together</a:t>
            </a:r>
            <a:r>
              <a:rPr lang="de-DE" dirty="0"/>
              <a:t> </a:t>
            </a:r>
            <a:r>
              <a:rPr lang="de-DE" dirty="0" err="1"/>
              <a:t>scientists</a:t>
            </a:r>
            <a:r>
              <a:rPr lang="de-DE" dirty="0"/>
              <a:t> </a:t>
            </a:r>
            <a:r>
              <a:rPr lang="de-DE" dirty="0" err="1"/>
              <a:t>working</a:t>
            </a:r>
            <a:r>
              <a:rPr lang="de-DE" dirty="0"/>
              <a:t> in </a:t>
            </a:r>
            <a:r>
              <a:rPr lang="de-DE" dirty="0" err="1"/>
              <a:t>complementary</a:t>
            </a:r>
            <a:r>
              <a:rPr lang="de-DE" dirty="0"/>
              <a:t> </a:t>
            </a:r>
            <a:r>
              <a:rPr lang="de-DE" dirty="0" err="1"/>
              <a:t>topics</a:t>
            </a:r>
            <a:endParaRPr lang="de-DE" dirty="0"/>
          </a:p>
          <a:p>
            <a:pPr marL="0" indent="0">
              <a:buNone/>
            </a:pPr>
            <a:endParaRPr lang="de-DE" dirty="0"/>
          </a:p>
          <a:p>
            <a:r>
              <a:rPr lang="de-DE" dirty="0"/>
              <a:t>Global, Regional, </a:t>
            </a:r>
            <a:r>
              <a:rPr lang="de-DE" dirty="0" err="1"/>
              <a:t>Thematic</a:t>
            </a:r>
            <a:r>
              <a:rPr lang="de-DE" dirty="0"/>
              <a:t> Assessments</a:t>
            </a:r>
          </a:p>
          <a:p>
            <a:pPr marL="0" indent="0">
              <a:buNone/>
            </a:pPr>
            <a:endParaRPr lang="de-DE" dirty="0"/>
          </a:p>
          <a:p>
            <a:r>
              <a:rPr lang="de-DE" dirty="0" err="1"/>
              <a:t>Methodological</a:t>
            </a:r>
            <a:r>
              <a:rPr lang="de-DE" dirty="0"/>
              <a:t> Assessment Scenarios </a:t>
            </a:r>
            <a:r>
              <a:rPr lang="de-DE" dirty="0" err="1"/>
              <a:t>and</a:t>
            </a:r>
            <a:r>
              <a:rPr lang="de-DE" dirty="0"/>
              <a:t> Models</a:t>
            </a:r>
          </a:p>
        </p:txBody>
      </p:sp>
      <p:pic>
        <p:nvPicPr>
          <p:cNvPr id="5" name="Picture 4">
            <a:extLst>
              <a:ext uri="{FF2B5EF4-FFF2-40B4-BE49-F238E27FC236}">
                <a16:creationId xmlns:a16="http://schemas.microsoft.com/office/drawing/2014/main" id="{9D7C9FB9-0CBB-4547-8E7F-84AA83B02DD3}"/>
              </a:ext>
            </a:extLst>
          </p:cNvPr>
          <p:cNvPicPr>
            <a:picLocks noChangeAspect="1"/>
          </p:cNvPicPr>
          <p:nvPr/>
        </p:nvPicPr>
        <p:blipFill>
          <a:blip r:embed="rId2"/>
          <a:stretch>
            <a:fillRect/>
          </a:stretch>
        </p:blipFill>
        <p:spPr>
          <a:xfrm>
            <a:off x="4874785" y="2135953"/>
            <a:ext cx="3774482" cy="1636893"/>
          </a:xfrm>
          <a:prstGeom prst="rect">
            <a:avLst/>
          </a:prstGeom>
        </p:spPr>
      </p:pic>
      <p:pic>
        <p:nvPicPr>
          <p:cNvPr id="7" name="Picture 6">
            <a:extLst>
              <a:ext uri="{FF2B5EF4-FFF2-40B4-BE49-F238E27FC236}">
                <a16:creationId xmlns:a16="http://schemas.microsoft.com/office/drawing/2014/main" id="{C9476EA6-5C00-D94F-9522-17A13CF6223C}"/>
              </a:ext>
            </a:extLst>
          </p:cNvPr>
          <p:cNvPicPr>
            <a:picLocks noChangeAspect="1"/>
          </p:cNvPicPr>
          <p:nvPr/>
        </p:nvPicPr>
        <p:blipFill>
          <a:blip r:embed="rId3"/>
          <a:stretch>
            <a:fillRect/>
          </a:stretch>
        </p:blipFill>
        <p:spPr>
          <a:xfrm>
            <a:off x="4572000" y="241820"/>
            <a:ext cx="4339370" cy="1784534"/>
          </a:xfrm>
          <a:prstGeom prst="rect">
            <a:avLst/>
          </a:prstGeom>
        </p:spPr>
      </p:pic>
      <p:pic>
        <p:nvPicPr>
          <p:cNvPr id="9" name="Picture 8">
            <a:extLst>
              <a:ext uri="{FF2B5EF4-FFF2-40B4-BE49-F238E27FC236}">
                <a16:creationId xmlns:a16="http://schemas.microsoft.com/office/drawing/2014/main" id="{8AD8C498-6A6A-854A-ADAA-CA6F50586DDC}"/>
              </a:ext>
            </a:extLst>
          </p:cNvPr>
          <p:cNvPicPr>
            <a:picLocks noChangeAspect="1"/>
          </p:cNvPicPr>
          <p:nvPr/>
        </p:nvPicPr>
        <p:blipFill>
          <a:blip r:embed="rId4"/>
          <a:stretch>
            <a:fillRect/>
          </a:stretch>
        </p:blipFill>
        <p:spPr>
          <a:xfrm>
            <a:off x="4874785" y="3984755"/>
            <a:ext cx="3816602" cy="2716389"/>
          </a:xfrm>
          <a:prstGeom prst="rect">
            <a:avLst/>
          </a:prstGeom>
        </p:spPr>
      </p:pic>
    </p:spTree>
    <p:extLst>
      <p:ext uri="{BB962C8B-B14F-4D97-AF65-F5344CB8AC3E}">
        <p14:creationId xmlns:p14="http://schemas.microsoft.com/office/powerpoint/2010/main" val="400656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Purpose of the assessment</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9" name="Rectangle 25"/>
          <p:cNvSpPr>
            <a:spLocks noChangeArrowheads="1"/>
          </p:cNvSpPr>
          <p:nvPr/>
        </p:nvSpPr>
        <p:spPr bwMode="auto">
          <a:xfrm>
            <a:off x="504967" y="1485194"/>
            <a:ext cx="7939007"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US" sz="2800" dirty="0">
                <a:solidFill>
                  <a:srgbClr val="5B5F55"/>
                </a:solidFill>
                <a:latin typeface="+mj-lt"/>
                <a:ea typeface="바탕" pitchFamily="18" charset="-127"/>
                <a:cs typeface="Arial" charset="0"/>
              </a:rPr>
              <a:t>To provide expert guidance on the use of scenarios and models to inform policy-making and decision-making in a variety of contexts …  </a:t>
            </a:r>
          </a:p>
          <a:p>
            <a:pPr marL="342900" lvl="1" indent="-342900" fontAlgn="base">
              <a:spcBef>
                <a:spcPct val="0"/>
              </a:spcBef>
              <a:spcAft>
                <a:spcPts val="1800"/>
              </a:spcAft>
              <a:buFont typeface="Wingdings" panose="05000000000000000000" pitchFamily="2" charset="2"/>
              <a:buChar char="§"/>
            </a:pPr>
            <a:r>
              <a:rPr lang="en-US" altLang="en-US" sz="2800" dirty="0">
                <a:solidFill>
                  <a:srgbClr val="5B5F55"/>
                </a:solidFill>
                <a:latin typeface="+mj-lt"/>
                <a:ea typeface="바탕" pitchFamily="18" charset="-127"/>
                <a:cs typeface="Arial" charset="0"/>
              </a:rPr>
              <a:t>… with particular emphasis on the role of scenarios and models in IPBES deliverables</a:t>
            </a:r>
          </a:p>
          <a:p>
            <a:pPr marL="342900" lvl="1" indent="-342900" fontAlgn="base">
              <a:spcBef>
                <a:spcPct val="0"/>
              </a:spcBef>
              <a:spcAft>
                <a:spcPts val="1800"/>
              </a:spcAft>
              <a:buFont typeface="Wingdings" panose="05000000000000000000" pitchFamily="2" charset="2"/>
              <a:buChar char="§"/>
            </a:pPr>
            <a:r>
              <a:rPr lang="en-US" altLang="en-US" sz="2800" dirty="0">
                <a:solidFill>
                  <a:srgbClr val="5B5F55"/>
                </a:solidFill>
                <a:ea typeface="바탕" pitchFamily="18" charset="-127"/>
                <a:cs typeface="Arial" charset="0"/>
              </a:rPr>
              <a:t>This is a </a:t>
            </a:r>
            <a:r>
              <a:rPr lang="en-US" altLang="en-US" sz="2800" u="sng" dirty="0">
                <a:solidFill>
                  <a:srgbClr val="5B5F55"/>
                </a:solidFill>
                <a:ea typeface="바탕" pitchFamily="18" charset="-127"/>
                <a:cs typeface="Arial" charset="0"/>
              </a:rPr>
              <a:t>methodological</a:t>
            </a:r>
            <a:r>
              <a:rPr lang="en-US" altLang="en-US" sz="2800" dirty="0">
                <a:solidFill>
                  <a:srgbClr val="5B5F55"/>
                </a:solidFill>
                <a:ea typeface="바탕" pitchFamily="18" charset="-127"/>
                <a:cs typeface="Arial" charset="0"/>
              </a:rPr>
              <a:t> assessment and the focus is therefore on methods </a:t>
            </a:r>
            <a:endParaRPr lang="en-US" altLang="en-US" sz="2800" dirty="0">
              <a:solidFill>
                <a:srgbClr val="5B5F55"/>
              </a:solidFill>
              <a:cs typeface="Arial" panose="020B0604020202020204" pitchFamily="34"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Arial" panose="020B0604020202020204" pitchFamily="34" charset="0"/>
                <a:ea typeface="Droid Sans Fallback" charset="0"/>
                <a:cs typeface="Arial" panose="020B060402020202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24744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TotalTime>
  <Words>2994</Words>
  <Application>Microsoft Macintosh PowerPoint</Application>
  <PresentationFormat>On-screen Show (4:3)</PresentationFormat>
  <Paragraphs>602</Paragraphs>
  <Slides>57</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바탕</vt:lpstr>
      <vt:lpstr>Dialog</vt:lpstr>
      <vt:lpstr>Droid Sans Fallback</vt:lpstr>
      <vt:lpstr>맑은 고딕</vt:lpstr>
      <vt:lpstr>ＭＳ Ｐゴシック</vt:lpstr>
      <vt:lpstr>Arial</vt:lpstr>
      <vt:lpstr>Calibri</vt:lpstr>
      <vt:lpstr>Calibri Light</vt:lpstr>
      <vt:lpstr>Cambria</vt:lpstr>
      <vt:lpstr>Times New Roman</vt:lpstr>
      <vt:lpstr>Verdana</vt:lpstr>
      <vt:lpstr>Wingdings</vt:lpstr>
      <vt:lpstr>Office Theme</vt:lpstr>
      <vt:lpstr>Social-ecological scenarios and land-use models</vt:lpstr>
      <vt:lpstr>Overview</vt:lpstr>
      <vt:lpstr>Why do we need scenarios?</vt:lpstr>
      <vt:lpstr>Global land use and land cover change (LULCC)</vt:lpstr>
      <vt:lpstr>Consequences of LULCC</vt:lpstr>
      <vt:lpstr>Understanding the system</vt:lpstr>
      <vt:lpstr>PowerPoint Presentation</vt:lpstr>
      <vt:lpstr>IPBES </vt:lpstr>
      <vt:lpstr>PowerPoint Presentation</vt:lpstr>
      <vt:lpstr>PowerPoint Presentation</vt:lpstr>
      <vt:lpstr>PowerPoint Presentation</vt:lpstr>
      <vt:lpstr>Put nature at the center</vt:lpstr>
      <vt:lpstr>OK...</vt:lpstr>
      <vt:lpstr>PowerPoint Presentation</vt:lpstr>
      <vt:lpstr>The issue of scale!</vt:lpstr>
      <vt:lpstr>How to create a scenario?</vt:lpstr>
      <vt:lpstr>Narrative development</vt:lpstr>
      <vt:lpstr>PowerPoint Presentation</vt:lpstr>
      <vt:lpstr>Translation to quantitative metrics</vt:lpstr>
      <vt:lpstr>PowerPoint Presentation</vt:lpstr>
      <vt:lpstr>PowerPoint Presentation</vt:lpstr>
      <vt:lpstr>From land use to biodiversity</vt:lpstr>
      <vt:lpstr>From land use to ecosystem services</vt:lpstr>
      <vt:lpstr>But how about BD &lt;-&gt; ES? </vt:lpstr>
      <vt:lpstr>In today‘s class</vt:lpstr>
      <vt:lpstr>All models are wrong; but some are useful! George E. P. Box </vt:lpstr>
      <vt:lpstr>How do these models work?</vt:lpstr>
      <vt:lpstr>Single versus multiple transitions</vt:lpstr>
      <vt:lpstr>Single versus multiple transitions</vt:lpstr>
      <vt:lpstr>Single versus multiple transitions</vt:lpstr>
      <vt:lpstr>What drives land use change?</vt:lpstr>
      <vt:lpstr>You‘re right </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Two key aspects being modeled</vt:lpstr>
      <vt:lpstr>Five broad LCC model categories </vt:lpstr>
      <vt:lpstr>Softwares out there (by no order)</vt:lpstr>
      <vt:lpstr>How do I know if the model is any good?</vt:lpstr>
      <vt:lpstr>How do I know if the model is any good? (goodness of fit)</vt:lpstr>
      <vt:lpstr>Validation</vt:lpstr>
      <vt:lpstr>Main challenges of LULCC models</vt:lpstr>
      <vt:lpstr>Main challenges of LULCC models</vt:lpstr>
      <vt:lpstr>A concrete example in the Brazilian Amazon</vt:lpstr>
      <vt:lpstr>Understanding tropical deforestation</vt:lpstr>
      <vt:lpstr>Input variables</vt:lpstr>
      <vt:lpstr>Model flowchart</vt:lpstr>
      <vt:lpstr>Probability of deforestation by 2050</vt:lpstr>
      <vt:lpstr>Projecting biodiversity loss</vt:lpstr>
      <vt:lpstr>Learning outcomes</vt:lpstr>
      <vt:lpstr>Learning Outcomes</vt:lpstr>
      <vt:lpstr>Now it‘s your turn: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isabel.rosa@idiv.de</dc:creator>
  <cp:lastModifiedBy>isabel.rosa@idiv.de</cp:lastModifiedBy>
  <cp:revision>46</cp:revision>
  <dcterms:created xsi:type="dcterms:W3CDTF">2018-08-18T14:44:02Z</dcterms:created>
  <dcterms:modified xsi:type="dcterms:W3CDTF">2018-08-26T08:51:26Z</dcterms:modified>
</cp:coreProperties>
</file>